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523" r:id="rId2"/>
    <p:sldId id="480" r:id="rId3"/>
    <p:sldId id="258" r:id="rId4"/>
    <p:sldId id="259" r:id="rId5"/>
    <p:sldId id="260" r:id="rId6"/>
    <p:sldId id="274" r:id="rId7"/>
    <p:sldId id="271" r:id="rId8"/>
    <p:sldId id="272" r:id="rId9"/>
    <p:sldId id="273" r:id="rId10"/>
    <p:sldId id="261" r:id="rId11"/>
    <p:sldId id="262" r:id="rId12"/>
    <p:sldId id="263" r:id="rId13"/>
    <p:sldId id="264" r:id="rId14"/>
    <p:sldId id="265" r:id="rId15"/>
    <p:sldId id="266" r:id="rId16"/>
    <p:sldId id="268" r:id="rId17"/>
    <p:sldId id="269" r:id="rId18"/>
    <p:sldId id="270" r:id="rId19"/>
  </p:sld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112" d="100"/>
          <a:sy n="112" d="100"/>
        </p:scale>
        <p:origin x="363" y="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886238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1B729-817F-448C-AF52-5327A9569471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目录页-长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箭头: 五边形 5"/>
          <p:cNvSpPr/>
          <p:nvPr userDrawn="1"/>
        </p:nvSpPr>
        <p:spPr>
          <a:xfrm>
            <a:off x="4" y="0"/>
            <a:ext cx="2126903" cy="5143500"/>
          </a:xfrm>
          <a:prstGeom prst="homePlate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/>
          </a:p>
        </p:txBody>
      </p:sp>
      <p:sp>
        <p:nvSpPr>
          <p:cNvPr id="54" name="矩形 53"/>
          <p:cNvSpPr/>
          <p:nvPr/>
        </p:nvSpPr>
        <p:spPr>
          <a:xfrm>
            <a:off x="456987" y="1471955"/>
            <a:ext cx="1212935" cy="2199591"/>
          </a:xfrm>
          <a:prstGeom prst="rect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</a:endParaRPr>
          </a:p>
        </p:txBody>
      </p:sp>
      <p:sp>
        <p:nvSpPr>
          <p:cNvPr id="2" name="矩形 1"/>
          <p:cNvSpPr/>
          <p:nvPr userDrawn="1"/>
        </p:nvSpPr>
        <p:spPr>
          <a:xfrm>
            <a:off x="2086885" y="459534"/>
            <a:ext cx="6521423" cy="4224439"/>
          </a:xfrm>
          <a:prstGeom prst="rect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50" name="文本框 49"/>
          <p:cNvSpPr txBox="1"/>
          <p:nvPr/>
        </p:nvSpPr>
        <p:spPr>
          <a:xfrm>
            <a:off x="548044" y="1693884"/>
            <a:ext cx="1030820" cy="1755732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 lnSpcReduction="10000"/>
          </a:bodyPr>
          <a:lstStyle/>
          <a:p>
            <a:pPr algn="ctr"/>
            <a:r>
              <a:rPr lang="zh-CN" altLang="en-US" sz="4050" b="1" dirty="0">
                <a:solidFill>
                  <a:schemeClr val="bg1"/>
                </a:solidFill>
                <a:latin typeface="+mj-ea"/>
                <a:ea typeface="+mj-ea"/>
              </a:rPr>
              <a:t>目</a:t>
            </a:r>
            <a:endParaRPr lang="en-US" altLang="zh-CN" sz="4050" b="1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endParaRPr lang="en-US" altLang="zh-CN" sz="4050" b="1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r>
              <a:rPr lang="zh-CN" altLang="en-US" sz="4050" b="1" dirty="0">
                <a:solidFill>
                  <a:schemeClr val="bg1"/>
                </a:solidFill>
                <a:latin typeface="+mj-ea"/>
                <a:ea typeface="+mj-ea"/>
              </a:rPr>
              <a:t>录</a:t>
            </a:r>
            <a:endParaRPr lang="zh-CN" altLang="en-US" sz="36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8285" y="-100144"/>
            <a:ext cx="5349631" cy="5349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2334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封面幻灯片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414" y="5748"/>
            <a:ext cx="2102946" cy="514307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622" y="1770186"/>
            <a:ext cx="1603128" cy="1603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8996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16.png"/><Relationship Id="rId7" Type="http://schemas.openxmlformats.org/officeDocument/2006/relationships/image" Target="../media/image6.png"/><Relationship Id="rId12" Type="http://schemas.openxmlformats.org/officeDocument/2006/relationships/image" Target="../media/image42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svg"/><Relationship Id="rId11" Type="http://schemas.openxmlformats.org/officeDocument/2006/relationships/image" Target="../media/image41.png"/><Relationship Id="rId5" Type="http://schemas.openxmlformats.org/officeDocument/2006/relationships/image" Target="../media/image39.png"/><Relationship Id="rId10" Type="http://schemas.openxmlformats.org/officeDocument/2006/relationships/image" Target="../media/image9.svg"/><Relationship Id="rId4" Type="http://schemas.openxmlformats.org/officeDocument/2006/relationships/image" Target="../media/image17.svg"/><Relationship Id="rId9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sv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svg"/><Relationship Id="rId5" Type="http://schemas.openxmlformats.org/officeDocument/2006/relationships/image" Target="../media/image47.png"/><Relationship Id="rId4" Type="http://schemas.openxmlformats.org/officeDocument/2006/relationships/image" Target="../media/image46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5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2.svg"/><Relationship Id="rId9" Type="http://schemas.openxmlformats.org/officeDocument/2006/relationships/image" Target="../media/image5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3" Type="http://schemas.openxmlformats.org/officeDocument/2006/relationships/image" Target="../media/image20.png"/><Relationship Id="rId7" Type="http://schemas.openxmlformats.org/officeDocument/2006/relationships/image" Target="../media/image39.png"/><Relationship Id="rId12" Type="http://schemas.openxmlformats.org/officeDocument/2006/relationships/image" Target="../media/image11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svg"/><Relationship Id="rId11" Type="http://schemas.openxmlformats.org/officeDocument/2006/relationships/image" Target="../media/image10.png"/><Relationship Id="rId5" Type="http://schemas.openxmlformats.org/officeDocument/2006/relationships/image" Target="../media/image27.png"/><Relationship Id="rId10" Type="http://schemas.openxmlformats.org/officeDocument/2006/relationships/image" Target="../media/image55.svg"/><Relationship Id="rId4" Type="http://schemas.openxmlformats.org/officeDocument/2006/relationships/image" Target="../media/image21.svg"/><Relationship Id="rId9" Type="http://schemas.openxmlformats.org/officeDocument/2006/relationships/image" Target="../media/image5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56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10" Type="http://schemas.openxmlformats.org/officeDocument/2006/relationships/image" Target="../media/image59.svg"/><Relationship Id="rId4" Type="http://schemas.openxmlformats.org/officeDocument/2006/relationships/image" Target="../media/image57.svg"/><Relationship Id="rId9" Type="http://schemas.openxmlformats.org/officeDocument/2006/relationships/image" Target="../media/image5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svg"/><Relationship Id="rId13" Type="http://schemas.openxmlformats.org/officeDocument/2006/relationships/image" Target="../media/image14.png"/><Relationship Id="rId3" Type="http://schemas.openxmlformats.org/officeDocument/2006/relationships/image" Target="../media/image39.png"/><Relationship Id="rId7" Type="http://schemas.openxmlformats.org/officeDocument/2006/relationships/image" Target="../media/image60.png"/><Relationship Id="rId12" Type="http://schemas.openxmlformats.org/officeDocument/2006/relationships/image" Target="../media/image63.sv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svg"/><Relationship Id="rId11" Type="http://schemas.openxmlformats.org/officeDocument/2006/relationships/image" Target="../media/image62.png"/><Relationship Id="rId5" Type="http://schemas.openxmlformats.org/officeDocument/2006/relationships/image" Target="../media/image6.png"/><Relationship Id="rId10" Type="http://schemas.openxmlformats.org/officeDocument/2006/relationships/image" Target="../media/image46.svg"/><Relationship Id="rId4" Type="http://schemas.openxmlformats.org/officeDocument/2006/relationships/image" Target="../media/image40.svg"/><Relationship Id="rId9" Type="http://schemas.openxmlformats.org/officeDocument/2006/relationships/image" Target="../media/image45.png"/><Relationship Id="rId14" Type="http://schemas.openxmlformats.org/officeDocument/2006/relationships/image" Target="../media/image15.sv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13" Type="http://schemas.openxmlformats.org/officeDocument/2006/relationships/image" Target="../media/image4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sv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5" Type="http://schemas.openxmlformats.org/officeDocument/2006/relationships/image" Target="../media/image22.png"/><Relationship Id="rId10" Type="http://schemas.openxmlformats.org/officeDocument/2006/relationships/image" Target="../media/image19.svg"/><Relationship Id="rId4" Type="http://schemas.openxmlformats.org/officeDocument/2006/relationships/image" Target="../media/image13.svg"/><Relationship Id="rId9" Type="http://schemas.openxmlformats.org/officeDocument/2006/relationships/image" Target="../media/image18.png"/><Relationship Id="rId14" Type="http://schemas.openxmlformats.org/officeDocument/2006/relationships/image" Target="../media/image5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10" Type="http://schemas.openxmlformats.org/officeDocument/2006/relationships/image" Target="../media/image30.svg"/><Relationship Id="rId4" Type="http://schemas.openxmlformats.org/officeDocument/2006/relationships/image" Target="../media/image24.svg"/><Relationship Id="rId9" Type="http://schemas.openxmlformats.org/officeDocument/2006/relationships/image" Target="../media/image2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1"/>
          <p:cNvSpPr txBox="1"/>
          <p:nvPr/>
        </p:nvSpPr>
        <p:spPr>
          <a:xfrm>
            <a:off x="2638915" y="1316832"/>
            <a:ext cx="6098858" cy="1619726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zh-CN" altLang="en-US" sz="4000" b="1" dirty="0">
                <a:solidFill>
                  <a:schemeClr val="accent1">
                    <a:lumMod val="50000"/>
                  </a:schemeClr>
                </a:solidFill>
                <a:cs typeface="+mn-ea"/>
                <a:sym typeface="+mn-lt"/>
              </a:rPr>
              <a:t>计算机课程推荐平台</a:t>
            </a:r>
            <a:endParaRPr lang="en-US" altLang="zh-CN" sz="4000" b="1" dirty="0">
              <a:solidFill>
                <a:schemeClr val="accent1">
                  <a:lumMod val="50000"/>
                </a:schemeClr>
              </a:solidFill>
              <a:cs typeface="+mn-ea"/>
              <a:sym typeface="+mn-lt"/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en-US" altLang="zh-CN" sz="1400" dirty="0">
                <a:solidFill>
                  <a:srgbClr val="97B1DF"/>
                </a:solidFill>
              </a:rPr>
              <a:t>                                                                 ——</a:t>
            </a:r>
            <a:r>
              <a:rPr lang="en-US" altLang="zh-CN" sz="1400" dirty="0" err="1">
                <a:solidFill>
                  <a:srgbClr val="97B1DF"/>
                </a:solidFill>
              </a:rPr>
              <a:t>基于</a:t>
            </a:r>
            <a:r>
              <a:rPr lang="en-US" altLang="zh-CN" sz="1400" dirty="0">
                <a:solidFill>
                  <a:srgbClr val="97B1DF"/>
                </a:solidFill>
              </a:rPr>
              <a:t> Django + Neo4j </a:t>
            </a:r>
            <a:r>
              <a:rPr lang="en-US" altLang="zh-CN" sz="1400" dirty="0" err="1">
                <a:solidFill>
                  <a:srgbClr val="97B1DF"/>
                </a:solidFill>
              </a:rPr>
              <a:t>的构建与可视化</a:t>
            </a:r>
            <a:endParaRPr lang="en-US" altLang="zh-CN" sz="1400" dirty="0"/>
          </a:p>
          <a:p>
            <a:pPr marL="0" indent="0" algn="ctr">
              <a:lnSpc>
                <a:spcPct val="100000"/>
              </a:lnSpc>
              <a:buNone/>
            </a:pPr>
            <a:endParaRPr lang="en-US" altLang="zh-CN" sz="1400" b="1" dirty="0">
              <a:solidFill>
                <a:schemeClr val="accent1"/>
              </a:solidFill>
              <a:cs typeface="+mn-ea"/>
              <a:sym typeface="+mn-lt"/>
            </a:endParaRPr>
          </a:p>
          <a:p>
            <a:pPr marL="0" indent="0" algn="ctr">
              <a:lnSpc>
                <a:spcPct val="100000"/>
              </a:lnSpc>
              <a:buNone/>
            </a:pPr>
            <a:endParaRPr lang="zh-CN" altLang="en-US" sz="2100" b="1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64" name="矩形 63"/>
          <p:cNvSpPr/>
          <p:nvPr/>
        </p:nvSpPr>
        <p:spPr>
          <a:xfrm>
            <a:off x="6452986" y="3685329"/>
            <a:ext cx="1842875" cy="423899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pPr algn="dist">
              <a:lnSpc>
                <a:spcPct val="130000"/>
              </a:lnSpc>
            </a:pPr>
            <a:r>
              <a:rPr lang="en-US" altLang="zh-CN" dirty="0">
                <a:solidFill>
                  <a:schemeClr val="accent1"/>
                </a:solidFill>
                <a:cs typeface="+mn-ea"/>
                <a:sym typeface="+mn-lt"/>
              </a:rPr>
              <a:t>2025</a:t>
            </a:r>
            <a:r>
              <a:rPr lang="zh-CN" altLang="en-US" dirty="0">
                <a:solidFill>
                  <a:schemeClr val="accent1"/>
                </a:solidFill>
                <a:cs typeface="+mn-ea"/>
                <a:sym typeface="+mn-lt"/>
              </a:rPr>
              <a:t>年</a:t>
            </a:r>
            <a:r>
              <a:rPr lang="en-US" altLang="zh-CN" dirty="0">
                <a:solidFill>
                  <a:schemeClr val="accent1"/>
                </a:solidFill>
                <a:cs typeface="+mn-ea"/>
                <a:sym typeface="+mn-lt"/>
              </a:rPr>
              <a:t>8</a:t>
            </a:r>
            <a:r>
              <a:rPr lang="zh-CN" altLang="en-US" dirty="0">
                <a:solidFill>
                  <a:schemeClr val="accent1"/>
                </a:solidFill>
                <a:cs typeface="+mn-ea"/>
                <a:sym typeface="+mn-lt"/>
              </a:rPr>
              <a:t>月</a:t>
            </a:r>
          </a:p>
        </p:txBody>
      </p:sp>
      <p:sp>
        <p:nvSpPr>
          <p:cNvPr id="66" name="文本框 65"/>
          <p:cNvSpPr txBox="1"/>
          <p:nvPr/>
        </p:nvSpPr>
        <p:spPr>
          <a:xfrm>
            <a:off x="3435509" y="2936567"/>
            <a:ext cx="5097780" cy="72827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dirty="0">
                <a:solidFill>
                  <a:schemeClr val="accent1"/>
                </a:solidFill>
                <a:cs typeface="+mn-ea"/>
                <a:sym typeface="+mn-lt"/>
              </a:rPr>
              <a:t>汇报人：</a:t>
            </a:r>
            <a:r>
              <a:rPr lang="en-US" altLang="zh-CN" dirty="0">
                <a:solidFill>
                  <a:schemeClr val="accent1"/>
                </a:solidFill>
                <a:cs typeface="+mn-ea"/>
                <a:sym typeface="+mn-lt"/>
              </a:rPr>
              <a:t>python25</a:t>
            </a:r>
            <a:r>
              <a:rPr lang="zh-CN" altLang="en-US" dirty="0">
                <a:solidFill>
                  <a:schemeClr val="accent1"/>
                </a:solidFill>
                <a:cs typeface="+mn-ea"/>
                <a:sym typeface="+mn-lt"/>
              </a:rPr>
              <a:t>年暑期课</a:t>
            </a:r>
            <a:r>
              <a:rPr lang="en-US" altLang="zh-CN" dirty="0">
                <a:solidFill>
                  <a:schemeClr val="accent1"/>
                </a:solidFill>
                <a:cs typeface="+mn-ea"/>
                <a:sym typeface="+mn-lt"/>
              </a:rPr>
              <a:t>24</a:t>
            </a:r>
            <a:r>
              <a:rPr lang="zh-CN" altLang="en-US" dirty="0">
                <a:solidFill>
                  <a:schemeClr val="accent1"/>
                </a:solidFill>
                <a:cs typeface="+mn-ea"/>
                <a:sym typeface="+mn-lt"/>
              </a:rPr>
              <a:t>组</a:t>
            </a:r>
            <a:endParaRPr lang="en-US" altLang="zh-CN" dirty="0">
              <a:solidFill>
                <a:schemeClr val="accent1"/>
              </a:solidFill>
              <a:cs typeface="+mn-ea"/>
              <a:sym typeface="+mn-lt"/>
            </a:endParaRPr>
          </a:p>
          <a:p>
            <a:pPr algn="l">
              <a:lnSpc>
                <a:spcPct val="130000"/>
              </a:lnSpc>
            </a:pPr>
            <a:r>
              <a:rPr lang="en-US" altLang="zh-CN" sz="1500" dirty="0">
                <a:solidFill>
                  <a:schemeClr val="accent1"/>
                </a:solidFill>
                <a:cs typeface="+mn-ea"/>
                <a:sym typeface="+mn-lt"/>
              </a:rPr>
              <a:t>	</a:t>
            </a:r>
            <a:r>
              <a:rPr lang="zh-CN" altLang="en-US" sz="1500" dirty="0">
                <a:solidFill>
                  <a:schemeClr val="accent1"/>
                </a:solidFill>
                <a:cs typeface="+mn-ea"/>
                <a:sym typeface="+mn-lt"/>
              </a:rPr>
              <a:t>吴思齐 、张明媛、 黎欣妍、 杨婷婷  </a:t>
            </a:r>
          </a:p>
        </p:txBody>
      </p:sp>
      <p:cxnSp>
        <p:nvCxnSpPr>
          <p:cNvPr id="3" name="直接连接符 2"/>
          <p:cNvCxnSpPr/>
          <p:nvPr/>
        </p:nvCxnSpPr>
        <p:spPr>
          <a:xfrm>
            <a:off x="8419916" y="3051810"/>
            <a:ext cx="0" cy="1053000"/>
          </a:xfrm>
          <a:prstGeom prst="line">
            <a:avLst/>
          </a:prstGeom>
          <a:ln w="50800" cmpd="thickThin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74320" y="274320"/>
            <a:ext cx="8595360" cy="5029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400" b="1" dirty="0" err="1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流程</a:t>
            </a:r>
            <a:r>
              <a:rPr lang="zh-CN" altLang="en-US" sz="2400" b="1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与方法</a:t>
            </a:r>
            <a:endParaRPr lang="en-US" sz="2400" b="1" dirty="0"/>
          </a:p>
        </p:txBody>
      </p:sp>
      <p:sp>
        <p:nvSpPr>
          <p:cNvPr id="3" name="Shape 1"/>
          <p:cNvSpPr/>
          <p:nvPr/>
        </p:nvSpPr>
        <p:spPr>
          <a:xfrm>
            <a:off x="228600" y="1874520"/>
            <a:ext cx="1463040" cy="1097280"/>
          </a:xfrm>
          <a:prstGeom prst="roundRect">
            <a:avLst>
              <a:gd name="adj" fmla="val 8333"/>
            </a:avLst>
          </a:prstGeom>
          <a:solidFill>
            <a:srgbClr val="A5C1F2"/>
          </a:solidFill>
          <a:ln w="12700">
            <a:solidFill>
              <a:srgbClr val="A5C1F2"/>
            </a:solidFill>
            <a:prstDash val="solid"/>
          </a:ln>
        </p:spPr>
        <p:txBody>
          <a:bodyPr/>
          <a:lstStyle/>
          <a:p>
            <a:endParaRPr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1480" y="2103120"/>
            <a:ext cx="320040" cy="32004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77240" y="2194560"/>
            <a:ext cx="9144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000" b="1" dirty="0">
                <a:solidFill>
                  <a:srgbClr val="FFFFFF"/>
                </a:solidFill>
              </a:rPr>
              <a:t>数据采集</a:t>
            </a:r>
            <a:endParaRPr lang="en-US" sz="1000" dirty="0"/>
          </a:p>
        </p:txBody>
      </p:sp>
      <p:sp>
        <p:nvSpPr>
          <p:cNvPr id="6" name="Shape 3"/>
          <p:cNvSpPr/>
          <p:nvPr/>
        </p:nvSpPr>
        <p:spPr>
          <a:xfrm>
            <a:off x="1691640" y="2286000"/>
            <a:ext cx="365760" cy="274320"/>
          </a:xfrm>
          <a:prstGeom prst="rightArrow">
            <a:avLst/>
          </a:prstGeom>
          <a:solidFill>
            <a:srgbClr val="97B1DF"/>
          </a:solidFill>
          <a:ln w="12700">
            <a:solidFill>
              <a:srgbClr val="97B1DF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7" name="Shape 4"/>
          <p:cNvSpPr/>
          <p:nvPr/>
        </p:nvSpPr>
        <p:spPr>
          <a:xfrm>
            <a:off x="2057400" y="1874520"/>
            <a:ext cx="1463040" cy="1097280"/>
          </a:xfrm>
          <a:prstGeom prst="roundRect">
            <a:avLst>
              <a:gd name="adj" fmla="val 8333"/>
            </a:avLst>
          </a:prstGeom>
          <a:solidFill>
            <a:srgbClr val="9BBEF1"/>
          </a:solidFill>
          <a:ln w="12700">
            <a:solidFill>
              <a:srgbClr val="9BBEF1"/>
            </a:solidFill>
            <a:prstDash val="solid"/>
          </a:ln>
        </p:spPr>
        <p:txBody>
          <a:bodyPr/>
          <a:lstStyle/>
          <a:p>
            <a:endParaRPr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240280" y="2103120"/>
            <a:ext cx="320040" cy="32004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2606040" y="2194560"/>
            <a:ext cx="9144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000" b="1" dirty="0">
                <a:solidFill>
                  <a:srgbClr val="FFFFFF"/>
                </a:solidFill>
              </a:rPr>
              <a:t>评分融合</a:t>
            </a:r>
            <a:endParaRPr lang="en-US" sz="1000" dirty="0"/>
          </a:p>
        </p:txBody>
      </p:sp>
      <p:sp>
        <p:nvSpPr>
          <p:cNvPr id="10" name="Shape 6"/>
          <p:cNvSpPr/>
          <p:nvPr/>
        </p:nvSpPr>
        <p:spPr>
          <a:xfrm>
            <a:off x="3520440" y="2286000"/>
            <a:ext cx="365760" cy="274320"/>
          </a:xfrm>
          <a:prstGeom prst="rightArrow">
            <a:avLst/>
          </a:prstGeom>
          <a:solidFill>
            <a:srgbClr val="97B1DF"/>
          </a:solidFill>
          <a:ln w="12700">
            <a:solidFill>
              <a:srgbClr val="97B1DF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11" name="Shape 7"/>
          <p:cNvSpPr/>
          <p:nvPr/>
        </p:nvSpPr>
        <p:spPr>
          <a:xfrm>
            <a:off x="3886200" y="1874520"/>
            <a:ext cx="1463040" cy="1097280"/>
          </a:xfrm>
          <a:prstGeom prst="roundRect">
            <a:avLst>
              <a:gd name="adj" fmla="val 8333"/>
            </a:avLst>
          </a:prstGeom>
          <a:solidFill>
            <a:srgbClr val="92B9EF"/>
          </a:solidFill>
          <a:ln w="12700">
            <a:solidFill>
              <a:srgbClr val="92B9EF"/>
            </a:solidFill>
            <a:prstDash val="solid"/>
          </a:ln>
        </p:spPr>
        <p:txBody>
          <a:bodyPr/>
          <a:lstStyle/>
          <a:p>
            <a:endParaRPr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069080" y="2103120"/>
            <a:ext cx="320040" cy="320040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4434840" y="2194560"/>
            <a:ext cx="9144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000" b="1" dirty="0">
                <a:solidFill>
                  <a:srgbClr val="FFFFFF"/>
                </a:solidFill>
              </a:rPr>
              <a:t>课程分类</a:t>
            </a:r>
            <a:endParaRPr lang="en-US" sz="1000" dirty="0"/>
          </a:p>
        </p:txBody>
      </p:sp>
      <p:sp>
        <p:nvSpPr>
          <p:cNvPr id="14" name="Shape 9"/>
          <p:cNvSpPr/>
          <p:nvPr/>
        </p:nvSpPr>
        <p:spPr>
          <a:xfrm>
            <a:off x="5349240" y="2286000"/>
            <a:ext cx="365760" cy="274320"/>
          </a:xfrm>
          <a:prstGeom prst="rightArrow">
            <a:avLst/>
          </a:prstGeom>
          <a:solidFill>
            <a:srgbClr val="97B1DF"/>
          </a:solidFill>
          <a:ln w="12700">
            <a:solidFill>
              <a:srgbClr val="97B1DF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15" name="Shape 10"/>
          <p:cNvSpPr/>
          <p:nvPr/>
        </p:nvSpPr>
        <p:spPr>
          <a:xfrm>
            <a:off x="5715000" y="1874520"/>
            <a:ext cx="1463040" cy="1097280"/>
          </a:xfrm>
          <a:prstGeom prst="roundRect">
            <a:avLst>
              <a:gd name="adj" fmla="val 8333"/>
            </a:avLst>
          </a:prstGeom>
          <a:solidFill>
            <a:srgbClr val="88B2ED"/>
          </a:solidFill>
          <a:ln w="12700">
            <a:solidFill>
              <a:srgbClr val="88B2ED"/>
            </a:solidFill>
            <a:prstDash val="solid"/>
          </a:ln>
        </p:spPr>
        <p:txBody>
          <a:bodyPr/>
          <a:lstStyle/>
          <a:p>
            <a:endParaRPr/>
          </a:p>
        </p:txBody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897880" y="2103120"/>
            <a:ext cx="320040" cy="320040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6263640" y="2194560"/>
            <a:ext cx="9144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000" b="1" dirty="0">
                <a:solidFill>
                  <a:srgbClr val="FFFFFF"/>
                </a:solidFill>
              </a:rPr>
              <a:t>图谱建模</a:t>
            </a:r>
            <a:endParaRPr lang="en-US" sz="1000" dirty="0"/>
          </a:p>
        </p:txBody>
      </p:sp>
      <p:sp>
        <p:nvSpPr>
          <p:cNvPr id="18" name="Shape 12"/>
          <p:cNvSpPr/>
          <p:nvPr/>
        </p:nvSpPr>
        <p:spPr>
          <a:xfrm>
            <a:off x="7178040" y="2286000"/>
            <a:ext cx="365760" cy="274320"/>
          </a:xfrm>
          <a:prstGeom prst="rightArrow">
            <a:avLst/>
          </a:prstGeom>
          <a:solidFill>
            <a:srgbClr val="97B1DF"/>
          </a:solidFill>
          <a:ln w="12700">
            <a:solidFill>
              <a:srgbClr val="97B1DF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19" name="Shape 13"/>
          <p:cNvSpPr/>
          <p:nvPr/>
        </p:nvSpPr>
        <p:spPr>
          <a:xfrm>
            <a:off x="7543800" y="1874520"/>
            <a:ext cx="1463040" cy="1097280"/>
          </a:xfrm>
          <a:prstGeom prst="roundRect">
            <a:avLst>
              <a:gd name="adj" fmla="val 8333"/>
            </a:avLst>
          </a:prstGeom>
          <a:solidFill>
            <a:srgbClr val="7DA6E7"/>
          </a:solidFill>
          <a:ln w="12700">
            <a:solidFill>
              <a:srgbClr val="7DA6E7"/>
            </a:solidFill>
            <a:prstDash val="solid"/>
          </a:ln>
        </p:spPr>
        <p:txBody>
          <a:bodyPr/>
          <a:lstStyle/>
          <a:p>
            <a:endParaRPr/>
          </a:p>
        </p:txBody>
      </p:sp>
      <p:pic>
        <p:nvPicPr>
          <p:cNvPr id="20" name="Image 4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726680" y="2103120"/>
            <a:ext cx="320040" cy="320040"/>
          </a:xfrm>
          <a:prstGeom prst="rect">
            <a:avLst/>
          </a:prstGeom>
        </p:spPr>
      </p:pic>
      <p:sp>
        <p:nvSpPr>
          <p:cNvPr id="21" name="Text 14"/>
          <p:cNvSpPr/>
          <p:nvPr/>
        </p:nvSpPr>
        <p:spPr>
          <a:xfrm>
            <a:off x="8092440" y="2194560"/>
            <a:ext cx="9144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000" b="1" dirty="0">
                <a:solidFill>
                  <a:srgbClr val="FFFFFF"/>
                </a:solidFill>
              </a:rPr>
              <a:t>可视化</a:t>
            </a:r>
            <a:endParaRPr lang="en-US" sz="1000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D4D3ADF3-F05D-BA0F-374F-A3DA9EC77DD7}"/>
              </a:ext>
            </a:extLst>
          </p:cNvPr>
          <p:cNvSpPr/>
          <p:nvPr/>
        </p:nvSpPr>
        <p:spPr>
          <a:xfrm>
            <a:off x="-60606" y="274320"/>
            <a:ext cx="334926" cy="50292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7" grpId="0" animBg="1"/>
      <p:bldP spid="9" grpId="0" animBg="1"/>
      <p:bldP spid="10" grpId="0" animBg="1"/>
      <p:bldP spid="11" grpId="0" animBg="1"/>
      <p:bldP spid="13" grpId="0" animBg="1"/>
      <p:bldP spid="14" grpId="0" animBg="1"/>
      <p:bldP spid="15" grpId="0" animBg="1"/>
      <p:bldP spid="17" grpId="0" animBg="1"/>
      <p:bldP spid="18" grpId="0" animBg="1"/>
      <p:bldP spid="19" grpId="0" animBg="1"/>
      <p:bldP spid="2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213190"/>
            <a:ext cx="8595360" cy="5029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400" b="1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数据收集与评分</a:t>
            </a:r>
            <a:endParaRPr lang="en-US" sz="2400" b="1" dirty="0"/>
          </a:p>
        </p:txBody>
      </p:sp>
      <p:sp>
        <p:nvSpPr>
          <p:cNvPr id="3" name="Text 1"/>
          <p:cNvSpPr/>
          <p:nvPr/>
        </p:nvSpPr>
        <p:spPr>
          <a:xfrm>
            <a:off x="614561" y="1560859"/>
            <a:ext cx="2035072" cy="2562446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1400" b="1" dirty="0">
                <a:solidFill>
                  <a:srgbClr val="030A18"/>
                </a:solidFill>
              </a:rPr>
              <a:t>- </a:t>
            </a:r>
            <a:r>
              <a:rPr lang="en-US" sz="1400" b="1" dirty="0" err="1">
                <a:solidFill>
                  <a:srgbClr val="030A18"/>
                </a:solidFill>
              </a:rPr>
              <a:t>数据收集与合并</a:t>
            </a:r>
            <a:endParaRPr lang="en-US" sz="1400" b="1" dirty="0">
              <a:solidFill>
                <a:srgbClr val="030A18"/>
              </a:solidFill>
            </a:endParaRPr>
          </a:p>
          <a:p>
            <a:r>
              <a:rPr lang="en-US" sz="1400" b="1" dirty="0">
                <a:solidFill>
                  <a:srgbClr val="030A18"/>
                </a:solidFill>
              </a:rPr>
              <a:t>
</a:t>
            </a:r>
            <a:r>
              <a:rPr lang="en-US" sz="1100" dirty="0">
                <a:solidFill>
                  <a:srgbClr val="030A18"/>
                </a:solidFill>
              </a:rPr>
              <a:t>• 爬取 8 </a:t>
            </a:r>
            <a:r>
              <a:rPr lang="en-US" sz="1100" dirty="0" err="1">
                <a:solidFill>
                  <a:srgbClr val="030A18"/>
                </a:solidFill>
              </a:rPr>
              <a:t>个课程平台，共同获取计算机相关课程数据</a:t>
            </a:r>
            <a:endParaRPr lang="en-US" sz="1100" dirty="0">
              <a:solidFill>
                <a:srgbClr val="030A18"/>
              </a:solidFill>
            </a:endParaRPr>
          </a:p>
          <a:p>
            <a:pPr marL="0" indent="0">
              <a:buNone/>
            </a:pPr>
            <a:r>
              <a:rPr lang="en-US" sz="1100" dirty="0">
                <a:solidFill>
                  <a:srgbClr val="030A18"/>
                </a:solidFill>
              </a:rPr>
              <a:t>
• 合并 &amp; 去重：生成统一结构的 JSON </a:t>
            </a:r>
            <a:r>
              <a:rPr lang="en-US" sz="1100" dirty="0" err="1">
                <a:solidFill>
                  <a:srgbClr val="030A18"/>
                </a:solidFill>
              </a:rPr>
              <a:t>列表</a:t>
            </a:r>
            <a:endParaRPr lang="en-US" sz="1100" dirty="0">
              <a:solidFill>
                <a:srgbClr val="030A18"/>
              </a:solidFill>
            </a:endParaRPr>
          </a:p>
          <a:p>
            <a:pPr marL="0" indent="0">
              <a:buNone/>
            </a:pPr>
            <a:r>
              <a:rPr lang="en-US" sz="1100" dirty="0">
                <a:solidFill>
                  <a:srgbClr val="030A18"/>
                </a:solidFill>
              </a:rPr>
              <a:t>
• </a:t>
            </a:r>
            <a:r>
              <a:rPr lang="en-US" sz="1100" dirty="0" err="1">
                <a:solidFill>
                  <a:srgbClr val="030A18"/>
                </a:solidFill>
              </a:rPr>
              <a:t>融合多源指标：学习人数、平台权威、字段完备度</a:t>
            </a:r>
            <a:endParaRPr lang="en-US" sz="1100" dirty="0">
              <a:solidFill>
                <a:srgbClr val="030A18"/>
              </a:solidFill>
            </a:endParaRPr>
          </a:p>
          <a:p>
            <a:pPr marL="0" indent="0">
              <a:buNone/>
            </a:pPr>
            <a:endParaRPr lang="en-US" sz="1100" dirty="0">
              <a:solidFill>
                <a:srgbClr val="030A18"/>
              </a:solidFill>
            </a:endParaRPr>
          </a:p>
          <a:p>
            <a:pPr marL="0" indent="0">
              <a:buNone/>
            </a:pPr>
            <a:r>
              <a:rPr lang="en-US" sz="1100" dirty="0">
                <a:solidFill>
                  <a:srgbClr val="030A18"/>
                </a:solidFill>
              </a:rPr>
              <a:t>
</a:t>
            </a:r>
          </a:p>
          <a:p>
            <a:pPr marL="0" indent="0">
              <a:buNone/>
            </a:pPr>
            <a:r>
              <a:rPr lang="en-US" sz="1400" b="1" dirty="0">
                <a:solidFill>
                  <a:srgbClr val="030A18"/>
                </a:solidFill>
              </a:rPr>
              <a:t>
- </a:t>
            </a:r>
            <a:r>
              <a:rPr lang="en-US" sz="1400" b="1" dirty="0" err="1">
                <a:solidFill>
                  <a:srgbClr val="030A18"/>
                </a:solidFill>
              </a:rPr>
              <a:t>评分模型</a:t>
            </a:r>
            <a:endParaRPr lang="en-US" sz="1400" b="1" dirty="0">
              <a:solidFill>
                <a:srgbClr val="030A18"/>
              </a:solidFill>
            </a:endParaRPr>
          </a:p>
          <a:p>
            <a:pPr marL="0" indent="0">
              <a:buNone/>
            </a:pPr>
            <a:r>
              <a:rPr lang="en-US" sz="1400" b="1" dirty="0">
                <a:solidFill>
                  <a:srgbClr val="030A18"/>
                </a:solidFill>
              </a:rPr>
              <a:t>
</a:t>
            </a:r>
            <a:r>
              <a:rPr lang="en-US" sz="1100" dirty="0">
                <a:solidFill>
                  <a:srgbClr val="030A18"/>
                </a:solidFill>
              </a:rPr>
              <a:t>• </a:t>
            </a:r>
            <a:r>
              <a:rPr lang="en-US" sz="1100" dirty="0" err="1">
                <a:solidFill>
                  <a:srgbClr val="030A18"/>
                </a:solidFill>
              </a:rPr>
              <a:t>特征加权：平台基分、学习人数、文本匹配、描述完整度</a:t>
            </a:r>
            <a:endParaRPr lang="en-US" sz="1100" dirty="0">
              <a:solidFill>
                <a:srgbClr val="030A18"/>
              </a:solidFill>
            </a:endParaRPr>
          </a:p>
          <a:p>
            <a:pPr marL="0" indent="0">
              <a:buNone/>
            </a:pPr>
            <a:r>
              <a:rPr lang="en-US" sz="1100" dirty="0">
                <a:solidFill>
                  <a:srgbClr val="030A18"/>
                </a:solidFill>
              </a:rPr>
              <a:t>
• 评分裁剪至 0–100，按 10 分档统计分布
</a:t>
            </a:r>
            <a:endParaRPr lang="en-US" sz="14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40654A0-C64E-9F20-6BF1-4AA5DA8FD0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4597" y="556653"/>
            <a:ext cx="5022819" cy="2339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8BCFA99-8FB9-06C2-8698-636EF3127D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4598" y="2896276"/>
            <a:ext cx="5022819" cy="2011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箭头: 左弧形 5">
            <a:extLst>
              <a:ext uri="{FF2B5EF4-FFF2-40B4-BE49-F238E27FC236}">
                <a16:creationId xmlns:a16="http://schemas.microsoft.com/office/drawing/2014/main" id="{4BCAD143-3660-FAAD-AE4D-21C8663CCAAF}"/>
              </a:ext>
            </a:extLst>
          </p:cNvPr>
          <p:cNvSpPr/>
          <p:nvPr/>
        </p:nvSpPr>
        <p:spPr>
          <a:xfrm>
            <a:off x="38276" y="0"/>
            <a:ext cx="418923" cy="556653"/>
          </a:xfrm>
          <a:prstGeom prst="curved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199" y="213753"/>
            <a:ext cx="8595360" cy="5029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400" b="1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课程分类</a:t>
            </a:r>
            <a:endParaRPr lang="en-US" sz="2400" b="1" dirty="0"/>
          </a:p>
        </p:txBody>
      </p:sp>
      <p:sp>
        <p:nvSpPr>
          <p:cNvPr id="3" name="Shape 1"/>
          <p:cNvSpPr/>
          <p:nvPr/>
        </p:nvSpPr>
        <p:spPr>
          <a:xfrm>
            <a:off x="548640" y="1325880"/>
            <a:ext cx="2286000" cy="1097280"/>
          </a:xfrm>
          <a:prstGeom prst="roundRect">
            <a:avLst>
              <a:gd name="adj" fmla="val 4167"/>
            </a:avLst>
          </a:prstGeom>
          <a:solidFill>
            <a:srgbClr val="F5F5F5"/>
          </a:solidFill>
          <a:ln w="12700">
            <a:solidFill>
              <a:srgbClr val="97B1DF"/>
            </a:solidFill>
            <a:prstDash val="dash"/>
          </a:ln>
        </p:spPr>
        <p:txBody>
          <a:bodyPr/>
          <a:lstStyle/>
          <a:p>
            <a:endParaRPr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5800" y="1554480"/>
            <a:ext cx="365760" cy="36576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097280" y="1463040"/>
            <a:ext cx="164592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400" b="1" dirty="0">
                <a:solidFill>
                  <a:srgbClr val="030A18"/>
                </a:solidFill>
              </a:rPr>
              <a:t>一级分类</a:t>
            </a:r>
            <a:endParaRPr lang="en-US" sz="1400" dirty="0"/>
          </a:p>
        </p:txBody>
      </p:sp>
      <p:sp>
        <p:nvSpPr>
          <p:cNvPr id="6" name="Text 3"/>
          <p:cNvSpPr/>
          <p:nvPr/>
        </p:nvSpPr>
        <p:spPr>
          <a:xfrm>
            <a:off x="1097280" y="1828800"/>
            <a:ext cx="164592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000" i="1" dirty="0">
                <a:solidFill>
                  <a:srgbClr val="030A18"/>
                </a:solidFill>
              </a:rPr>
              <a:t>LLM 14门类</a:t>
            </a:r>
            <a:endParaRPr lang="en-US" sz="1000" dirty="0"/>
          </a:p>
        </p:txBody>
      </p:sp>
      <p:sp>
        <p:nvSpPr>
          <p:cNvPr id="7" name="Shape 4"/>
          <p:cNvSpPr/>
          <p:nvPr/>
        </p:nvSpPr>
        <p:spPr>
          <a:xfrm>
            <a:off x="2834640" y="1737360"/>
            <a:ext cx="457200" cy="274320"/>
          </a:xfrm>
          <a:prstGeom prst="rightArrow">
            <a:avLst/>
          </a:prstGeom>
          <a:solidFill>
            <a:srgbClr val="97B1DF"/>
          </a:solidFill>
          <a:ln w="12700">
            <a:solidFill>
              <a:srgbClr val="97B1DF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8" name="Shape 5"/>
          <p:cNvSpPr/>
          <p:nvPr/>
        </p:nvSpPr>
        <p:spPr>
          <a:xfrm>
            <a:off x="3291840" y="1325880"/>
            <a:ext cx="2286000" cy="1097280"/>
          </a:xfrm>
          <a:prstGeom prst="roundRect">
            <a:avLst>
              <a:gd name="adj" fmla="val 4167"/>
            </a:avLst>
          </a:prstGeom>
          <a:solidFill>
            <a:srgbClr val="F5F5F5"/>
          </a:solidFill>
          <a:ln w="12700">
            <a:solidFill>
              <a:srgbClr val="97B1DF"/>
            </a:solidFill>
            <a:prstDash val="dash"/>
          </a:ln>
        </p:spPr>
        <p:txBody>
          <a:bodyPr/>
          <a:lstStyle/>
          <a:p>
            <a:endParaRPr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29000" y="1554480"/>
            <a:ext cx="365760" cy="365760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3840480" y="1463040"/>
            <a:ext cx="164592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400" b="1" dirty="0">
                <a:solidFill>
                  <a:srgbClr val="030A18"/>
                </a:solidFill>
              </a:rPr>
              <a:t>二级分类</a:t>
            </a:r>
            <a:endParaRPr lang="en-US" sz="1400" dirty="0"/>
          </a:p>
        </p:txBody>
      </p:sp>
      <p:sp>
        <p:nvSpPr>
          <p:cNvPr id="11" name="Text 7"/>
          <p:cNvSpPr/>
          <p:nvPr/>
        </p:nvSpPr>
        <p:spPr>
          <a:xfrm>
            <a:off x="3840480" y="1828800"/>
            <a:ext cx="164592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000" i="1" dirty="0">
                <a:solidFill>
                  <a:srgbClr val="030A18"/>
                </a:solidFill>
              </a:rPr>
              <a:t>关键词匹配</a:t>
            </a:r>
            <a:endParaRPr lang="en-US" sz="1000" dirty="0"/>
          </a:p>
        </p:txBody>
      </p:sp>
      <p:sp>
        <p:nvSpPr>
          <p:cNvPr id="12" name="Shape 8"/>
          <p:cNvSpPr/>
          <p:nvPr/>
        </p:nvSpPr>
        <p:spPr>
          <a:xfrm>
            <a:off x="5577840" y="1737360"/>
            <a:ext cx="457200" cy="274320"/>
          </a:xfrm>
          <a:prstGeom prst="rightArrow">
            <a:avLst/>
          </a:prstGeom>
          <a:solidFill>
            <a:srgbClr val="97B1DF"/>
          </a:solidFill>
          <a:ln w="12700">
            <a:solidFill>
              <a:srgbClr val="97B1DF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13" name="Shape 9"/>
          <p:cNvSpPr/>
          <p:nvPr/>
        </p:nvSpPr>
        <p:spPr>
          <a:xfrm>
            <a:off x="6035040" y="1325880"/>
            <a:ext cx="2286000" cy="1097280"/>
          </a:xfrm>
          <a:prstGeom prst="roundRect">
            <a:avLst>
              <a:gd name="adj" fmla="val 4167"/>
            </a:avLst>
          </a:prstGeom>
          <a:solidFill>
            <a:srgbClr val="F5F5F5"/>
          </a:solidFill>
          <a:ln w="12700">
            <a:solidFill>
              <a:srgbClr val="97B1DF"/>
            </a:solidFill>
            <a:prstDash val="dash"/>
          </a:ln>
        </p:spPr>
        <p:txBody>
          <a:bodyPr/>
          <a:lstStyle/>
          <a:p>
            <a:endParaRPr/>
          </a:p>
        </p:txBody>
      </p:sp>
      <p:pic>
        <p:nvPicPr>
          <p:cNvPr id="14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172200" y="1554480"/>
            <a:ext cx="365760" cy="365760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6583680" y="1463040"/>
            <a:ext cx="164592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400" b="1" dirty="0">
                <a:solidFill>
                  <a:srgbClr val="030A18"/>
                </a:solidFill>
              </a:rPr>
              <a:t>兜底策略</a:t>
            </a:r>
            <a:endParaRPr lang="en-US" sz="1400" dirty="0"/>
          </a:p>
        </p:txBody>
      </p:sp>
      <p:sp>
        <p:nvSpPr>
          <p:cNvPr id="16" name="Text 11"/>
          <p:cNvSpPr/>
          <p:nvPr/>
        </p:nvSpPr>
        <p:spPr>
          <a:xfrm>
            <a:off x="6583680" y="1828800"/>
            <a:ext cx="164592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000" i="1" dirty="0">
                <a:solidFill>
                  <a:srgbClr val="030A18"/>
                </a:solidFill>
              </a:rPr>
              <a:t>其他分组</a:t>
            </a:r>
            <a:endParaRPr lang="en-US" sz="1000" dirty="0"/>
          </a:p>
        </p:txBody>
      </p:sp>
      <p:sp>
        <p:nvSpPr>
          <p:cNvPr id="17" name="Text 12"/>
          <p:cNvSpPr/>
          <p:nvPr/>
        </p:nvSpPr>
        <p:spPr>
          <a:xfrm>
            <a:off x="548640" y="2788920"/>
            <a:ext cx="7863840" cy="1371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600" dirty="0">
                <a:solidFill>
                  <a:srgbClr val="030A18"/>
                </a:solidFill>
              </a:rPr>
              <a:t>• </a:t>
            </a:r>
            <a:r>
              <a:rPr lang="en-US" sz="1600" b="1" dirty="0">
                <a:solidFill>
                  <a:srgbClr val="030A18"/>
                </a:solidFill>
              </a:rPr>
              <a:t>一级分类</a:t>
            </a:r>
            <a:r>
              <a:rPr lang="en-US" sz="1600" dirty="0">
                <a:solidFill>
                  <a:srgbClr val="030A18"/>
                </a:solidFill>
              </a:rPr>
              <a:t>：调用 LLM 在 14 </a:t>
            </a:r>
            <a:r>
              <a:rPr lang="en-US" sz="1600" dirty="0" err="1">
                <a:solidFill>
                  <a:srgbClr val="030A18"/>
                </a:solidFill>
              </a:rPr>
              <a:t>个门类中选择，覆盖长尾课程</a:t>
            </a:r>
            <a:endParaRPr lang="en-US" sz="1600" dirty="0">
              <a:solidFill>
                <a:srgbClr val="030A18"/>
              </a:solidFill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030A18"/>
                </a:solidFill>
              </a:rPr>
              <a:t>
• </a:t>
            </a:r>
            <a:r>
              <a:rPr lang="en-US" sz="1600" b="1" dirty="0" err="1">
                <a:solidFill>
                  <a:srgbClr val="030A18"/>
                </a:solidFill>
              </a:rPr>
              <a:t>二级分类</a:t>
            </a:r>
            <a:r>
              <a:rPr lang="en-US" sz="1600" dirty="0" err="1">
                <a:solidFill>
                  <a:srgbClr val="030A18"/>
                </a:solidFill>
              </a:rPr>
              <a:t>：根据手工规则的关键词映射表匹配子主题</a:t>
            </a:r>
            <a:endParaRPr lang="en-US" sz="1600" dirty="0">
              <a:solidFill>
                <a:srgbClr val="030A18"/>
              </a:solidFill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030A18"/>
                </a:solidFill>
              </a:rPr>
              <a:t>
• </a:t>
            </a:r>
            <a:r>
              <a:rPr lang="en-US" sz="1600" b="1" dirty="0">
                <a:solidFill>
                  <a:srgbClr val="030A18"/>
                </a:solidFill>
              </a:rPr>
              <a:t>兜底策略</a:t>
            </a:r>
            <a:r>
              <a:rPr lang="en-US" sz="1600" dirty="0">
                <a:solidFill>
                  <a:srgbClr val="030A18"/>
                </a:solidFill>
              </a:rPr>
              <a:t>：未匹配课程归入“{门类}·其他”，覆盖率 100%</a:t>
            </a:r>
            <a:endParaRPr lang="en-US" sz="1600" dirty="0"/>
          </a:p>
        </p:txBody>
      </p:sp>
      <p:sp>
        <p:nvSpPr>
          <p:cNvPr id="20" name="箭头: 左弧形 19">
            <a:extLst>
              <a:ext uri="{FF2B5EF4-FFF2-40B4-BE49-F238E27FC236}">
                <a16:creationId xmlns:a16="http://schemas.microsoft.com/office/drawing/2014/main" id="{E75E4C8D-A107-E926-CA5E-663CADE013B3}"/>
              </a:ext>
            </a:extLst>
          </p:cNvPr>
          <p:cNvSpPr/>
          <p:nvPr/>
        </p:nvSpPr>
        <p:spPr>
          <a:xfrm>
            <a:off x="38276" y="0"/>
            <a:ext cx="418923" cy="556653"/>
          </a:xfrm>
          <a:prstGeom prst="curved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10364" y="197234"/>
            <a:ext cx="8595360" cy="5029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400" b="1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图谱建模</a:t>
            </a:r>
            <a:endParaRPr lang="en-US" sz="2400" b="1" dirty="0"/>
          </a:p>
        </p:txBody>
      </p:sp>
      <p:sp>
        <p:nvSpPr>
          <p:cNvPr id="3" name="Shape 1"/>
          <p:cNvSpPr/>
          <p:nvPr/>
        </p:nvSpPr>
        <p:spPr>
          <a:xfrm>
            <a:off x="669851" y="1088774"/>
            <a:ext cx="1828800" cy="731520"/>
          </a:xfrm>
          <a:prstGeom prst="roundRect">
            <a:avLst>
              <a:gd name="adj" fmla="val 12500"/>
            </a:avLst>
          </a:prstGeom>
          <a:solidFill>
            <a:srgbClr val="97B1DF"/>
          </a:solidFill>
          <a:ln w="12700">
            <a:solidFill>
              <a:srgbClr val="97B1DF"/>
            </a:solidFill>
            <a:prstDash val="solid"/>
          </a:ln>
        </p:spPr>
        <p:txBody>
          <a:bodyPr/>
          <a:lstStyle/>
          <a:p>
            <a:endParaRPr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1291" y="1225934"/>
            <a:ext cx="365760" cy="36576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218491" y="1317374"/>
            <a:ext cx="118872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b="1" dirty="0">
                <a:solidFill>
                  <a:srgbClr val="FFFFFF"/>
                </a:solidFill>
              </a:rPr>
              <a:t>Topic (一级)</a:t>
            </a:r>
            <a:endParaRPr lang="en-US" sz="1200" dirty="0"/>
          </a:p>
        </p:txBody>
      </p:sp>
      <p:sp>
        <p:nvSpPr>
          <p:cNvPr id="6" name="Shape 3"/>
          <p:cNvSpPr/>
          <p:nvPr/>
        </p:nvSpPr>
        <p:spPr>
          <a:xfrm>
            <a:off x="1492811" y="1820294"/>
            <a:ext cx="182880" cy="365760"/>
          </a:xfrm>
          <a:prstGeom prst="downArrow">
            <a:avLst/>
          </a:prstGeom>
          <a:solidFill>
            <a:srgbClr val="97B1DF"/>
          </a:solidFill>
          <a:ln w="12700">
            <a:solidFill>
              <a:srgbClr val="97B1DF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7" name="Shape 4"/>
          <p:cNvSpPr/>
          <p:nvPr/>
        </p:nvSpPr>
        <p:spPr>
          <a:xfrm>
            <a:off x="486971" y="2186054"/>
            <a:ext cx="2194560" cy="731520"/>
          </a:xfrm>
          <a:prstGeom prst="roundRect">
            <a:avLst>
              <a:gd name="adj" fmla="val 12500"/>
            </a:avLst>
          </a:prstGeom>
          <a:solidFill>
            <a:srgbClr val="F5F5F5"/>
          </a:solidFill>
          <a:ln w="12700">
            <a:solidFill>
              <a:srgbClr val="97B1DF"/>
            </a:solidFill>
            <a:prstDash val="dash"/>
          </a:ln>
        </p:spPr>
        <p:txBody>
          <a:bodyPr/>
          <a:lstStyle/>
          <a:p>
            <a:endParaRPr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8411" y="2323214"/>
            <a:ext cx="365760" cy="36576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1127051" y="2414654"/>
            <a:ext cx="146304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b="1" dirty="0">
                <a:solidFill>
                  <a:srgbClr val="030A18"/>
                </a:solidFill>
              </a:rPr>
              <a:t>SubTopic (二级)</a:t>
            </a:r>
            <a:endParaRPr lang="en-US" sz="1200" dirty="0"/>
          </a:p>
        </p:txBody>
      </p:sp>
      <p:sp>
        <p:nvSpPr>
          <p:cNvPr id="10" name="Shape 6"/>
          <p:cNvSpPr/>
          <p:nvPr/>
        </p:nvSpPr>
        <p:spPr>
          <a:xfrm>
            <a:off x="1492811" y="2917574"/>
            <a:ext cx="182880" cy="365760"/>
          </a:xfrm>
          <a:prstGeom prst="downArrow">
            <a:avLst/>
          </a:prstGeom>
          <a:solidFill>
            <a:srgbClr val="97B1DF"/>
          </a:solidFill>
          <a:ln w="12700">
            <a:solidFill>
              <a:srgbClr val="97B1DF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11" name="Shape 7"/>
          <p:cNvSpPr/>
          <p:nvPr/>
        </p:nvSpPr>
        <p:spPr>
          <a:xfrm>
            <a:off x="486971" y="3283334"/>
            <a:ext cx="2194560" cy="731520"/>
          </a:xfrm>
          <a:prstGeom prst="roundRect">
            <a:avLst>
              <a:gd name="adj" fmla="val 12500"/>
            </a:avLst>
          </a:prstGeom>
          <a:solidFill>
            <a:srgbClr val="F5F5F5"/>
          </a:solidFill>
          <a:ln w="12700">
            <a:solidFill>
              <a:srgbClr val="97B1DF"/>
            </a:solidFill>
            <a:prstDash val="dash"/>
          </a:ln>
        </p:spPr>
        <p:txBody>
          <a:bodyPr/>
          <a:lstStyle/>
          <a:p>
            <a:endParaRPr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78411" y="3420494"/>
            <a:ext cx="365760" cy="365760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127051" y="3511934"/>
            <a:ext cx="146304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b="1" dirty="0">
                <a:solidFill>
                  <a:srgbClr val="030A18"/>
                </a:solidFill>
              </a:rPr>
              <a:t>Course (课程)</a:t>
            </a:r>
            <a:endParaRPr lang="en-US" sz="1200" dirty="0"/>
          </a:p>
        </p:txBody>
      </p:sp>
      <p:sp>
        <p:nvSpPr>
          <p:cNvPr id="14" name="Text 9"/>
          <p:cNvSpPr/>
          <p:nvPr/>
        </p:nvSpPr>
        <p:spPr>
          <a:xfrm>
            <a:off x="3230171" y="830137"/>
            <a:ext cx="5318406" cy="30175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400" b="1" dirty="0" err="1">
                <a:solidFill>
                  <a:srgbClr val="030A18"/>
                </a:solidFill>
              </a:rPr>
              <a:t>节点类型</a:t>
            </a:r>
            <a:endParaRPr lang="en-US" sz="1400" b="1" dirty="0">
              <a:solidFill>
                <a:srgbClr val="030A18"/>
              </a:solidFill>
            </a:endParaRPr>
          </a:p>
          <a:p>
            <a:pPr marL="0" indent="0">
              <a:buNone/>
            </a:pPr>
            <a:r>
              <a:rPr lang="en-US" sz="1400" b="1" dirty="0">
                <a:solidFill>
                  <a:srgbClr val="030A18"/>
                </a:solidFill>
              </a:rPr>
              <a:t>
</a:t>
            </a:r>
            <a:r>
              <a:rPr lang="en-US" sz="1200" dirty="0">
                <a:solidFill>
                  <a:srgbClr val="030A18"/>
                </a:solidFill>
              </a:rPr>
              <a:t>• </a:t>
            </a:r>
            <a:r>
              <a:rPr lang="en-US" sz="1200" dirty="0" err="1">
                <a:solidFill>
                  <a:srgbClr val="030A18"/>
                </a:solidFill>
              </a:rPr>
              <a:t>Topic：一级主题</a:t>
            </a:r>
            <a:r>
              <a:rPr lang="en-US" sz="1200" dirty="0">
                <a:solidFill>
                  <a:srgbClr val="030A18"/>
                </a:solidFill>
              </a:rPr>
              <a:t>   	• </a:t>
            </a:r>
            <a:r>
              <a:rPr lang="en-US" sz="1200" dirty="0" err="1">
                <a:solidFill>
                  <a:srgbClr val="030A18"/>
                </a:solidFill>
              </a:rPr>
              <a:t>SubTopic：二级主题</a:t>
            </a:r>
            <a:r>
              <a:rPr lang="en-US" sz="1200" dirty="0">
                <a:solidFill>
                  <a:srgbClr val="030A18"/>
                </a:solidFill>
              </a:rPr>
              <a:t>	• Course：课程信息</a:t>
            </a:r>
            <a:r>
              <a:rPr lang="en-US" sz="1100" dirty="0">
                <a:solidFill>
                  <a:srgbClr val="030A18"/>
                </a:solidFill>
              </a:rPr>
              <a:t>
</a:t>
            </a:r>
          </a:p>
          <a:p>
            <a:pPr marL="0" indent="0">
              <a:buNone/>
            </a:pPr>
            <a:r>
              <a:rPr lang="en-US" sz="1100" dirty="0">
                <a:solidFill>
                  <a:srgbClr val="030A18"/>
                </a:solidFill>
              </a:rPr>
              <a:t>
</a:t>
            </a:r>
            <a:r>
              <a:rPr lang="en-US" sz="1400" b="1" dirty="0" err="1">
                <a:solidFill>
                  <a:srgbClr val="030A18"/>
                </a:solidFill>
              </a:rPr>
              <a:t>关系结构</a:t>
            </a:r>
            <a:endParaRPr lang="en-US" sz="1400" b="1" dirty="0">
              <a:solidFill>
                <a:srgbClr val="030A18"/>
              </a:solidFill>
            </a:endParaRPr>
          </a:p>
          <a:p>
            <a:pPr marL="0" indent="0">
              <a:buNone/>
            </a:pPr>
            <a:r>
              <a:rPr lang="en-US" sz="1400" b="1" dirty="0">
                <a:solidFill>
                  <a:srgbClr val="030A18"/>
                </a:solidFill>
              </a:rPr>
              <a:t>
</a:t>
            </a:r>
            <a:r>
              <a:rPr lang="en-US" sz="1200" dirty="0">
                <a:solidFill>
                  <a:srgbClr val="030A18"/>
                </a:solidFill>
              </a:rPr>
              <a:t>• (SubTopic)-[:SUB_TOPIC_OF]-&gt;(Topic)</a:t>
            </a:r>
          </a:p>
          <a:p>
            <a:pPr marL="0" indent="0">
              <a:buNone/>
            </a:pPr>
            <a:r>
              <a:rPr lang="en-US" sz="1200" dirty="0">
                <a:solidFill>
                  <a:srgbClr val="030A18"/>
                </a:solidFill>
              </a:rPr>
              <a:t>
• (Course)-[:BELONGS_TO]-&gt;(SubTopic)
</a:t>
            </a:r>
          </a:p>
          <a:p>
            <a:pPr marL="0" indent="0">
              <a:buNone/>
            </a:pPr>
            <a:r>
              <a:rPr lang="en-US" sz="1100" dirty="0">
                <a:solidFill>
                  <a:srgbClr val="030A18"/>
                </a:solidFill>
              </a:rPr>
              <a:t>
</a:t>
            </a:r>
            <a:r>
              <a:rPr lang="zh-CN" altLang="en-US" sz="1600" b="1" dirty="0">
                <a:solidFill>
                  <a:srgbClr val="030A18"/>
                </a:solidFill>
              </a:rPr>
              <a:t>课程节点</a:t>
            </a:r>
            <a:r>
              <a:rPr lang="en-US" sz="1400" b="1" dirty="0" err="1">
                <a:solidFill>
                  <a:srgbClr val="030A18"/>
                </a:solidFill>
              </a:rPr>
              <a:t>属性</a:t>
            </a:r>
            <a:endParaRPr lang="en-US" sz="1400" b="1" dirty="0">
              <a:solidFill>
                <a:srgbClr val="030A18"/>
              </a:solidFill>
            </a:endParaRPr>
          </a:p>
          <a:p>
            <a:pPr marL="0" indent="0">
              <a:buNone/>
            </a:pPr>
            <a:r>
              <a:rPr lang="en-US" sz="1400" b="1" dirty="0">
                <a:solidFill>
                  <a:srgbClr val="030A18"/>
                </a:solidFill>
              </a:rPr>
              <a:t>
</a:t>
            </a:r>
            <a:endParaRPr lang="en-US" sz="1600" dirty="0"/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E76DF719-A3E5-105F-FF47-40FF168BEF5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21612" y="3602311"/>
            <a:ext cx="3142872" cy="1266869"/>
          </a:xfrm>
          <a:prstGeom prst="rect">
            <a:avLst/>
          </a:prstGeom>
        </p:spPr>
      </p:pic>
      <p:sp>
        <p:nvSpPr>
          <p:cNvPr id="20" name="箭头: 左弧形 19">
            <a:extLst>
              <a:ext uri="{FF2B5EF4-FFF2-40B4-BE49-F238E27FC236}">
                <a16:creationId xmlns:a16="http://schemas.microsoft.com/office/drawing/2014/main" id="{AB8F1985-E167-A35F-02D9-2A356DF8D6E5}"/>
              </a:ext>
            </a:extLst>
          </p:cNvPr>
          <p:cNvSpPr/>
          <p:nvPr/>
        </p:nvSpPr>
        <p:spPr>
          <a:xfrm>
            <a:off x="38276" y="0"/>
            <a:ext cx="418923" cy="556653"/>
          </a:xfrm>
          <a:prstGeom prst="curved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10363" y="182880"/>
            <a:ext cx="8595360" cy="5029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400" b="1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交互式展示</a:t>
            </a:r>
            <a:endParaRPr lang="en-US" sz="2400" b="1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0363" y="1463040"/>
            <a:ext cx="365760" cy="36576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059003" y="1417320"/>
            <a:ext cx="3749040" cy="7315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b="1" dirty="0">
                <a:solidFill>
                  <a:srgbClr val="030A18"/>
                </a:solidFill>
              </a:rPr>
              <a:t>交互式图谱</a:t>
            </a:r>
            <a:endParaRPr lang="en-US" sz="1200" dirty="0"/>
          </a:p>
          <a:p>
            <a:pPr marL="0" indent="0">
              <a:buNone/>
            </a:pPr>
            <a:r>
              <a:rPr lang="en-US" sz="1000" dirty="0">
                <a:solidFill>
                  <a:srgbClr val="030A18"/>
                </a:solidFill>
              </a:rPr>
              <a:t>通过 vis-network 渲染，点击节点查看课程列表</a:t>
            </a:r>
            <a:endParaRPr lang="en-US" sz="12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10363" y="2286000"/>
            <a:ext cx="365760" cy="36576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059003" y="2240280"/>
            <a:ext cx="3749040" cy="7315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b="1" dirty="0">
                <a:solidFill>
                  <a:srgbClr val="030A18"/>
                </a:solidFill>
              </a:rPr>
              <a:t>搜索与筛选</a:t>
            </a:r>
            <a:endParaRPr lang="en-US" sz="1200" dirty="0"/>
          </a:p>
          <a:p>
            <a:pPr marL="0" indent="0">
              <a:buNone/>
            </a:pPr>
            <a:r>
              <a:rPr lang="en-US" sz="1000" dirty="0">
                <a:solidFill>
                  <a:srgbClr val="030A18"/>
                </a:solidFill>
              </a:rPr>
              <a:t>支持关键词定位、按学校/教师/平台筛选</a:t>
            </a:r>
            <a:endParaRPr lang="en-US" sz="12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10363" y="3108960"/>
            <a:ext cx="365760" cy="36576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059003" y="3063240"/>
            <a:ext cx="3749040" cy="7315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b="1" dirty="0">
                <a:solidFill>
                  <a:srgbClr val="030A18"/>
                </a:solidFill>
              </a:rPr>
              <a:t>排序推荐</a:t>
            </a:r>
            <a:endParaRPr lang="en-US" sz="1200" dirty="0"/>
          </a:p>
          <a:p>
            <a:pPr marL="0" indent="0">
              <a:buNone/>
            </a:pPr>
            <a:r>
              <a:rPr lang="en-US" sz="1000" dirty="0">
                <a:solidFill>
                  <a:srgbClr val="030A18"/>
                </a:solidFill>
              </a:rPr>
              <a:t>可按评分、热度等指标排序课程</a:t>
            </a:r>
            <a:endParaRPr lang="en-US" sz="1200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082363" y="1463040"/>
            <a:ext cx="365760" cy="365760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5631003" y="1417320"/>
            <a:ext cx="3474720" cy="7315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b="1" dirty="0">
                <a:solidFill>
                  <a:srgbClr val="030A18"/>
                </a:solidFill>
              </a:rPr>
              <a:t>个人库管理</a:t>
            </a:r>
            <a:endParaRPr lang="en-US" sz="1200" dirty="0"/>
          </a:p>
          <a:p>
            <a:pPr marL="0" indent="0">
              <a:buNone/>
            </a:pPr>
            <a:r>
              <a:rPr lang="en-US" sz="1000" dirty="0">
                <a:solidFill>
                  <a:srgbClr val="030A18"/>
                </a:solidFill>
              </a:rPr>
              <a:t>增删收藏节点，创建个性化课程库</a:t>
            </a:r>
            <a:endParaRPr lang="en-US" sz="1200" dirty="0"/>
          </a:p>
        </p:txBody>
      </p:sp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082363" y="2286000"/>
            <a:ext cx="365760" cy="365760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5631003" y="2240280"/>
            <a:ext cx="3474720" cy="7315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b="1" dirty="0">
                <a:solidFill>
                  <a:srgbClr val="030A18"/>
                </a:solidFill>
              </a:rPr>
              <a:t>公开图谱</a:t>
            </a:r>
            <a:endParaRPr lang="en-US" sz="1200" dirty="0"/>
          </a:p>
          <a:p>
            <a:pPr marL="0" indent="0">
              <a:buNone/>
            </a:pPr>
            <a:r>
              <a:rPr lang="en-US" sz="1000" dirty="0">
                <a:solidFill>
                  <a:srgbClr val="030A18"/>
                </a:solidFill>
              </a:rPr>
              <a:t>选择是否公开自己的图谱，浏览他人分享</a:t>
            </a:r>
            <a:endParaRPr lang="en-US" sz="1200" dirty="0"/>
          </a:p>
        </p:txBody>
      </p:sp>
      <p:sp>
        <p:nvSpPr>
          <p:cNvPr id="14" name="箭头: 左弧形 13">
            <a:extLst>
              <a:ext uri="{FF2B5EF4-FFF2-40B4-BE49-F238E27FC236}">
                <a16:creationId xmlns:a16="http://schemas.microsoft.com/office/drawing/2014/main" id="{E8418148-C43C-9D3C-8E74-2DE2ADB61DDB}"/>
              </a:ext>
            </a:extLst>
          </p:cNvPr>
          <p:cNvSpPr/>
          <p:nvPr/>
        </p:nvSpPr>
        <p:spPr>
          <a:xfrm>
            <a:off x="38276" y="0"/>
            <a:ext cx="418923" cy="556653"/>
          </a:xfrm>
          <a:prstGeom prst="curved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74320" y="274320"/>
            <a:ext cx="8595360" cy="5029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zh-CN" altLang="en-US" sz="2400" b="1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操作</a:t>
            </a:r>
            <a:r>
              <a:rPr lang="en-US" sz="2400" b="1" dirty="0" err="1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过程</a:t>
            </a:r>
            <a:endParaRPr lang="en-US" sz="2400" b="1" dirty="0"/>
          </a:p>
        </p:txBody>
      </p:sp>
      <p:sp>
        <p:nvSpPr>
          <p:cNvPr id="3" name="Shape 1"/>
          <p:cNvSpPr/>
          <p:nvPr/>
        </p:nvSpPr>
        <p:spPr>
          <a:xfrm>
            <a:off x="1097280" y="1280160"/>
            <a:ext cx="18288" cy="2743200"/>
          </a:xfrm>
          <a:prstGeom prst="rect">
            <a:avLst/>
          </a:prstGeom>
          <a:solidFill>
            <a:srgbClr val="97B1DF"/>
          </a:solidFill>
          <a:ln w="12700">
            <a:solidFill>
              <a:srgbClr val="97B1DF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4" name="Shape 2"/>
          <p:cNvSpPr/>
          <p:nvPr/>
        </p:nvSpPr>
        <p:spPr>
          <a:xfrm>
            <a:off x="914400" y="1170432"/>
            <a:ext cx="219456" cy="219456"/>
          </a:xfrm>
          <a:prstGeom prst="ellipse">
            <a:avLst/>
          </a:prstGeom>
          <a:solidFill>
            <a:srgbClr val="A5C1F2"/>
          </a:solidFill>
          <a:ln w="12700">
            <a:solidFill>
              <a:srgbClr val="A5C1F2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5" name="Text 3"/>
          <p:cNvSpPr/>
          <p:nvPr/>
        </p:nvSpPr>
        <p:spPr>
          <a:xfrm>
            <a:off x="914400" y="1170432"/>
            <a:ext cx="219456" cy="219456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000" b="1" dirty="0">
                <a:solidFill>
                  <a:srgbClr val="FFFFFF"/>
                </a:solidFill>
              </a:rPr>
              <a:t>1</a:t>
            </a:r>
            <a:endParaRPr lang="en-US" sz="100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80160" y="1170432"/>
            <a:ext cx="274320" cy="274320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645920" y="1097280"/>
            <a:ext cx="694944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zh-CN" altLang="en-US" sz="1400" b="1" dirty="0">
                <a:solidFill>
                  <a:srgbClr val="030A18"/>
                </a:solidFill>
              </a:rPr>
              <a:t>环境配置</a:t>
            </a:r>
            <a:endParaRPr lang="en-US" altLang="zh-CN" sz="1400" b="1" dirty="0">
              <a:solidFill>
                <a:srgbClr val="030A18"/>
              </a:solidFill>
            </a:endParaRPr>
          </a:p>
          <a:p>
            <a:pPr marL="0" indent="0">
              <a:buNone/>
            </a:pPr>
            <a:r>
              <a:rPr lang="zh-CN" altLang="en-US" sz="1200" dirty="0">
                <a:solidFill>
                  <a:srgbClr val="030A18"/>
                </a:solidFill>
              </a:rPr>
              <a:t>配置</a:t>
            </a:r>
            <a:r>
              <a:rPr lang="en-US" altLang="zh-CN" sz="1200" dirty="0">
                <a:solidFill>
                  <a:srgbClr val="030A18"/>
                </a:solidFill>
              </a:rPr>
              <a:t>SQL</a:t>
            </a:r>
            <a:r>
              <a:rPr lang="zh-CN" altLang="en-US" sz="1200" dirty="0">
                <a:solidFill>
                  <a:srgbClr val="030A18"/>
                </a:solidFill>
              </a:rPr>
              <a:t>和</a:t>
            </a:r>
            <a:r>
              <a:rPr lang="en-US" altLang="zh-CN" sz="1200" dirty="0">
                <a:solidFill>
                  <a:srgbClr val="030A18"/>
                </a:solidFill>
              </a:rPr>
              <a:t>neo4j</a:t>
            </a:r>
            <a:r>
              <a:rPr lang="zh-CN" altLang="en-US" sz="1200" dirty="0">
                <a:solidFill>
                  <a:srgbClr val="030A18"/>
                </a:solidFill>
              </a:rPr>
              <a:t>的本地环境，修改代码将其连接到自己的库</a:t>
            </a:r>
            <a:endParaRPr lang="en-US" altLang="zh-CN" sz="1200" dirty="0">
              <a:solidFill>
                <a:srgbClr val="030A18"/>
              </a:solidFill>
            </a:endParaRPr>
          </a:p>
        </p:txBody>
      </p:sp>
      <p:sp>
        <p:nvSpPr>
          <p:cNvPr id="8" name="Shape 5"/>
          <p:cNvSpPr/>
          <p:nvPr/>
        </p:nvSpPr>
        <p:spPr>
          <a:xfrm>
            <a:off x="914400" y="2084832"/>
            <a:ext cx="219456" cy="219456"/>
          </a:xfrm>
          <a:prstGeom prst="ellipse">
            <a:avLst/>
          </a:prstGeom>
          <a:solidFill>
            <a:srgbClr val="9BBEF1"/>
          </a:solidFill>
          <a:ln w="12700">
            <a:solidFill>
              <a:srgbClr val="9BBEF1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9" name="Text 6"/>
          <p:cNvSpPr/>
          <p:nvPr/>
        </p:nvSpPr>
        <p:spPr>
          <a:xfrm>
            <a:off x="914400" y="2084832"/>
            <a:ext cx="219456" cy="219456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000" b="1" dirty="0">
                <a:solidFill>
                  <a:srgbClr val="FFFFFF"/>
                </a:solidFill>
              </a:rPr>
              <a:t>2</a:t>
            </a:r>
            <a:endParaRPr lang="en-US" sz="1000" dirty="0"/>
          </a:p>
        </p:txBody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80160" y="2084832"/>
            <a:ext cx="274320" cy="274320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1645920" y="2011680"/>
            <a:ext cx="694944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zh-CN" altLang="en-US" sz="1400" b="1" dirty="0">
                <a:solidFill>
                  <a:srgbClr val="030A18"/>
                </a:solidFill>
              </a:rPr>
              <a:t>数据爬取</a:t>
            </a:r>
            <a:endParaRPr lang="en-US" altLang="zh-CN" sz="1400" b="1" dirty="0">
              <a:solidFill>
                <a:srgbClr val="030A18"/>
              </a:solidFill>
            </a:endParaRPr>
          </a:p>
          <a:p>
            <a:r>
              <a:rPr lang="en-US" altLang="zh-CN" sz="1200" dirty="0" err="1">
                <a:solidFill>
                  <a:srgbClr val="030A18"/>
                </a:solidFill>
              </a:rPr>
              <a:t>运行爬虫收集课程数据，执行</a:t>
            </a:r>
            <a:r>
              <a:rPr lang="en-US" altLang="zh-CN" sz="1200" dirty="0">
                <a:solidFill>
                  <a:srgbClr val="030A18"/>
                </a:solidFill>
              </a:rPr>
              <a:t> </a:t>
            </a:r>
            <a:r>
              <a:rPr lang="en-US" altLang="zh-CN" sz="1200" dirty="0" err="1">
                <a:solidFill>
                  <a:srgbClr val="030A18"/>
                </a:solidFill>
              </a:rPr>
              <a:t>merge_and_rate</a:t>
            </a:r>
            <a:r>
              <a:rPr lang="en-US" altLang="zh-CN" sz="1200" dirty="0">
                <a:solidFill>
                  <a:srgbClr val="030A18"/>
                </a:solidFill>
              </a:rPr>
              <a:t> </a:t>
            </a:r>
            <a:r>
              <a:rPr lang="en-US" altLang="zh-CN" sz="1200" dirty="0" err="1">
                <a:solidFill>
                  <a:srgbClr val="030A18"/>
                </a:solidFill>
              </a:rPr>
              <a:t>统计评分</a:t>
            </a:r>
            <a:endParaRPr lang="en-US" altLang="zh-CN" dirty="0"/>
          </a:p>
          <a:p>
            <a:pPr marL="0" indent="0">
              <a:buNone/>
            </a:pPr>
            <a:endParaRPr lang="en-US" sz="1200" dirty="0"/>
          </a:p>
        </p:txBody>
      </p:sp>
      <p:sp>
        <p:nvSpPr>
          <p:cNvPr id="12" name="Shape 8"/>
          <p:cNvSpPr/>
          <p:nvPr/>
        </p:nvSpPr>
        <p:spPr>
          <a:xfrm>
            <a:off x="914400" y="2999232"/>
            <a:ext cx="219456" cy="219456"/>
          </a:xfrm>
          <a:prstGeom prst="ellipse">
            <a:avLst/>
          </a:prstGeom>
          <a:solidFill>
            <a:srgbClr val="92B9EF"/>
          </a:solidFill>
          <a:ln w="12700">
            <a:solidFill>
              <a:srgbClr val="92B9EF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13" name="Text 9"/>
          <p:cNvSpPr/>
          <p:nvPr/>
        </p:nvSpPr>
        <p:spPr>
          <a:xfrm>
            <a:off x="914400" y="2999232"/>
            <a:ext cx="219456" cy="219456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000" b="1" dirty="0">
                <a:solidFill>
                  <a:srgbClr val="FFFFFF"/>
                </a:solidFill>
              </a:rPr>
              <a:t>3</a:t>
            </a:r>
            <a:endParaRPr lang="en-US" sz="1000" dirty="0"/>
          </a:p>
        </p:txBody>
      </p:sp>
      <p:pic>
        <p:nvPicPr>
          <p:cNvPr id="14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80160" y="2999232"/>
            <a:ext cx="274320" cy="274320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1645920" y="2926080"/>
            <a:ext cx="694944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zh-CN" altLang="en-US" sz="1400" b="1" dirty="0">
                <a:solidFill>
                  <a:srgbClr val="030A18"/>
                </a:solidFill>
                <a:latin typeface="+mn-ea"/>
              </a:rPr>
              <a:t>分类与建图</a:t>
            </a:r>
            <a:endParaRPr lang="en-US" altLang="zh-CN" sz="1400" b="1" dirty="0">
              <a:solidFill>
                <a:srgbClr val="030A18"/>
              </a:solidFill>
              <a:latin typeface="+mn-ea"/>
            </a:endParaRPr>
          </a:p>
          <a:p>
            <a:pPr marL="0" indent="0">
              <a:buNone/>
            </a:pPr>
            <a:r>
              <a:rPr lang="en-US" sz="1000" dirty="0" err="1">
                <a:solidFill>
                  <a:srgbClr val="030A18"/>
                </a:solidFill>
              </a:rPr>
              <a:t>配置数据库，运行一级分类和二级挂载，使用</a:t>
            </a:r>
            <a:r>
              <a:rPr lang="en-US" sz="1000" dirty="0">
                <a:solidFill>
                  <a:srgbClr val="030A18"/>
                </a:solidFill>
              </a:rPr>
              <a:t> graph_builder 写入图谱</a:t>
            </a:r>
            <a:endParaRPr lang="en-US" sz="1200" dirty="0"/>
          </a:p>
        </p:txBody>
      </p:sp>
      <p:sp>
        <p:nvSpPr>
          <p:cNvPr id="16" name="Shape 11"/>
          <p:cNvSpPr/>
          <p:nvPr/>
        </p:nvSpPr>
        <p:spPr>
          <a:xfrm>
            <a:off x="914400" y="3913632"/>
            <a:ext cx="219456" cy="219456"/>
          </a:xfrm>
          <a:prstGeom prst="ellipse">
            <a:avLst/>
          </a:prstGeom>
          <a:solidFill>
            <a:srgbClr val="88B2ED"/>
          </a:solidFill>
          <a:ln w="12700">
            <a:solidFill>
              <a:srgbClr val="88B2ED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17" name="Text 12"/>
          <p:cNvSpPr/>
          <p:nvPr/>
        </p:nvSpPr>
        <p:spPr>
          <a:xfrm>
            <a:off x="914400" y="3913632"/>
            <a:ext cx="219456" cy="219456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000" b="1" dirty="0">
                <a:solidFill>
                  <a:srgbClr val="FFFFFF"/>
                </a:solidFill>
              </a:rPr>
              <a:t>4</a:t>
            </a:r>
            <a:endParaRPr lang="en-US" sz="1000" dirty="0"/>
          </a:p>
        </p:txBody>
      </p:sp>
      <p:pic>
        <p:nvPicPr>
          <p:cNvPr id="18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280160" y="3913632"/>
            <a:ext cx="274320" cy="274320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1645920" y="3840480"/>
            <a:ext cx="694944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zh-CN" altLang="en-US" sz="1400" b="1" dirty="0">
                <a:solidFill>
                  <a:srgbClr val="030A18"/>
                </a:solidFill>
              </a:rPr>
              <a:t>验证与运行</a:t>
            </a:r>
            <a:endParaRPr lang="en-US" altLang="zh-CN" sz="1400" b="1" dirty="0">
              <a:solidFill>
                <a:srgbClr val="030A18"/>
              </a:solidFill>
            </a:endParaRPr>
          </a:p>
          <a:p>
            <a:r>
              <a:rPr lang="en-US" altLang="zh-CN" sz="1200" dirty="0">
                <a:solidFill>
                  <a:srgbClr val="030A18"/>
                </a:solidFill>
              </a:rPr>
              <a:t>在 Neo4j </a:t>
            </a:r>
            <a:r>
              <a:rPr lang="en-US" altLang="zh-CN" sz="1200" dirty="0" err="1">
                <a:solidFill>
                  <a:srgbClr val="030A18"/>
                </a:solidFill>
              </a:rPr>
              <a:t>浏览器验证</a:t>
            </a:r>
            <a:r>
              <a:rPr lang="zh-CN" altLang="en-US" sz="1400" dirty="0">
                <a:solidFill>
                  <a:srgbClr val="030A18"/>
                </a:solidFill>
              </a:rPr>
              <a:t>图谱</a:t>
            </a:r>
            <a:r>
              <a:rPr lang="en-US" altLang="zh-CN" sz="1200" dirty="0" err="1">
                <a:solidFill>
                  <a:srgbClr val="030A18"/>
                </a:solidFill>
              </a:rPr>
              <a:t>结构，启动</a:t>
            </a:r>
            <a:r>
              <a:rPr lang="en-US" altLang="zh-CN" sz="1200" dirty="0">
                <a:solidFill>
                  <a:srgbClr val="030A18"/>
                </a:solidFill>
              </a:rPr>
              <a:t> Django </a:t>
            </a:r>
            <a:r>
              <a:rPr lang="en-US" altLang="zh-CN" sz="1200" dirty="0" err="1">
                <a:solidFill>
                  <a:srgbClr val="030A18"/>
                </a:solidFill>
              </a:rPr>
              <a:t>并查看可视化页面</a:t>
            </a:r>
            <a:endParaRPr lang="en-US" altLang="zh-CN" dirty="0"/>
          </a:p>
          <a:p>
            <a:pPr marL="0" indent="0">
              <a:buNone/>
            </a:pPr>
            <a:endParaRPr lang="en-US" altLang="zh-CN" sz="1200" b="1" dirty="0">
              <a:solidFill>
                <a:srgbClr val="030A18"/>
              </a:solidFill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C936E66D-F350-BA9F-0C48-4B85960165F7}"/>
              </a:ext>
            </a:extLst>
          </p:cNvPr>
          <p:cNvSpPr/>
          <p:nvPr/>
        </p:nvSpPr>
        <p:spPr>
          <a:xfrm>
            <a:off x="-60606" y="274320"/>
            <a:ext cx="334926" cy="50292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" grpId="0" animBg="1"/>
      <p:bldP spid="15" grpId="0" animBg="1"/>
      <p:bldP spid="1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74320" y="274320"/>
            <a:ext cx="8595360" cy="5029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400" b="1" dirty="0" err="1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结果分析</a:t>
            </a:r>
            <a:endParaRPr lang="en-US" sz="2400" b="1" dirty="0"/>
          </a:p>
        </p:txBody>
      </p:sp>
      <p:sp>
        <p:nvSpPr>
          <p:cNvPr id="15" name="Rectangle 1">
            <a:extLst>
              <a:ext uri="{FF2B5EF4-FFF2-40B4-BE49-F238E27FC236}">
                <a16:creationId xmlns:a16="http://schemas.microsoft.com/office/drawing/2014/main" id="{E4DC0CD0-5236-9BCF-C55E-3D4DCB79A9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6196" y="653832"/>
            <a:ext cx="8344453" cy="42473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数据融合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：成功整合多平台课程，去重后得到规范化课程集。评分分布呈现偏右（优质课程较多）但未出现极端堆叠，说明平台权重与热度归一化有效。</a:t>
            </a:r>
            <a:endParaRPr kumimoji="0" lang="en-US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主题挂载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：大部分课程能被规则命中，长尾课程由 LLM 兜底，默认子类数量控制在可接受范围。</a:t>
            </a:r>
            <a:endParaRPr kumimoji="0" lang="en-US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图谱结构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：Topic→SubTopic→Course 三层清晰，关系稀疏度合理，有利于前端渲染性能与用户探索。</a:t>
            </a:r>
            <a:endParaRPr kumimoji="0" lang="en-US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可视化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：用户可通过点击图谱节点查看对应课程，可以对图谱节点和课程进行增删或收藏，在图谱与课程界面中使用关键词、学校、教师等条件进行搜索筛选。系统支持按评分、热度等指标推荐课程，并可浏览他人公开的课程图谱以供学习借鉴。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8E84D07A-39E4-8B31-DDDC-0AE3300758D4}"/>
              </a:ext>
            </a:extLst>
          </p:cNvPr>
          <p:cNvSpPr/>
          <p:nvPr/>
        </p:nvSpPr>
        <p:spPr>
          <a:xfrm>
            <a:off x="-60606" y="274320"/>
            <a:ext cx="334926" cy="50292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74320" y="274320"/>
            <a:ext cx="8595360" cy="5029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400" b="1" dirty="0" err="1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未来</a:t>
            </a:r>
            <a:r>
              <a:rPr lang="zh-CN" altLang="en-US" sz="2400" b="1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方向</a:t>
            </a:r>
            <a:endParaRPr lang="en-US" sz="2400" b="1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7200" y="1521519"/>
            <a:ext cx="320040" cy="32004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68680" y="1475799"/>
            <a:ext cx="3931920" cy="640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b="1" dirty="0">
                <a:solidFill>
                  <a:srgbClr val="030A18"/>
                </a:solidFill>
              </a:rPr>
              <a:t>评分细化</a:t>
            </a:r>
            <a:endParaRPr lang="en-US" sz="1200" dirty="0"/>
          </a:p>
          <a:p>
            <a:pPr marL="0" indent="0">
              <a:buNone/>
            </a:pPr>
            <a:r>
              <a:rPr lang="en-US" sz="1000" dirty="0">
                <a:solidFill>
                  <a:srgbClr val="030A18"/>
                </a:solidFill>
              </a:rPr>
              <a:t>引入文本相似度、教学大纲等特征，分层加权学习自动调参</a:t>
            </a:r>
            <a:endParaRPr lang="en-US" sz="12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72000" y="1521519"/>
            <a:ext cx="320040" cy="32004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4983480" y="1475799"/>
            <a:ext cx="3931920" cy="640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b="1" dirty="0">
                <a:solidFill>
                  <a:srgbClr val="030A18"/>
                </a:solidFill>
              </a:rPr>
              <a:t>分类鲁棒</a:t>
            </a:r>
            <a:endParaRPr lang="en-US" sz="1200" dirty="0"/>
          </a:p>
          <a:p>
            <a:pPr marL="0" indent="0">
              <a:buNone/>
            </a:pPr>
            <a:r>
              <a:rPr lang="en-US" sz="1000" dirty="0">
                <a:solidFill>
                  <a:srgbClr val="030A18"/>
                </a:solidFill>
              </a:rPr>
              <a:t>处理多标签课程，引入主从权重和冲突消解策略</a:t>
            </a:r>
            <a:endParaRPr lang="en-US" sz="12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57200" y="2253039"/>
            <a:ext cx="320040" cy="32004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68680" y="2207319"/>
            <a:ext cx="3931920" cy="640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b="1" dirty="0">
                <a:solidFill>
                  <a:srgbClr val="030A18"/>
                </a:solidFill>
              </a:rPr>
              <a:t>数据时效</a:t>
            </a:r>
            <a:endParaRPr lang="en-US" sz="1200" dirty="0"/>
          </a:p>
          <a:p>
            <a:pPr marL="0" indent="0">
              <a:buNone/>
            </a:pPr>
            <a:r>
              <a:rPr lang="en-US" sz="1000" dirty="0">
                <a:solidFill>
                  <a:srgbClr val="030A18"/>
                </a:solidFill>
              </a:rPr>
              <a:t>定期刷新爬虫与评分，引入更新时间惩罚</a:t>
            </a:r>
            <a:endParaRPr lang="en-US" sz="1200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572000" y="2253039"/>
            <a:ext cx="320040" cy="320040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4983480" y="2207319"/>
            <a:ext cx="3931920" cy="640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b="1" dirty="0">
                <a:solidFill>
                  <a:srgbClr val="030A18"/>
                </a:solidFill>
              </a:rPr>
              <a:t>智能推荐</a:t>
            </a:r>
            <a:endParaRPr lang="en-US" sz="1200" dirty="0"/>
          </a:p>
          <a:p>
            <a:pPr marL="0" indent="0">
              <a:buNone/>
            </a:pPr>
            <a:r>
              <a:rPr lang="en-US" sz="1000" dirty="0">
                <a:solidFill>
                  <a:srgbClr val="030A18"/>
                </a:solidFill>
              </a:rPr>
              <a:t>聚类相似用户，引导用户发现未收录课程</a:t>
            </a:r>
            <a:endParaRPr lang="en-US" sz="1200" dirty="0"/>
          </a:p>
        </p:txBody>
      </p:sp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57200" y="2984559"/>
            <a:ext cx="320040" cy="320040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868680" y="2938839"/>
            <a:ext cx="3931920" cy="640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b="1" dirty="0">
                <a:solidFill>
                  <a:srgbClr val="030A18"/>
                </a:solidFill>
              </a:rPr>
              <a:t>前端体验</a:t>
            </a:r>
            <a:endParaRPr lang="en-US" sz="1200" dirty="0"/>
          </a:p>
          <a:p>
            <a:pPr marL="0" indent="0">
              <a:buNone/>
            </a:pPr>
            <a:r>
              <a:rPr lang="en-US" sz="1000" dirty="0">
                <a:solidFill>
                  <a:srgbClr val="030A18"/>
                </a:solidFill>
              </a:rPr>
              <a:t>增加过滤器、渐进加载与缓存，适配大规模图谱</a:t>
            </a:r>
            <a:endParaRPr lang="en-US" sz="1200" dirty="0"/>
          </a:p>
        </p:txBody>
      </p:sp>
      <p:pic>
        <p:nvPicPr>
          <p:cNvPr id="13" name="Image 5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572000" y="2984559"/>
            <a:ext cx="320040" cy="320040"/>
          </a:xfrm>
          <a:prstGeom prst="rect">
            <a:avLst/>
          </a:prstGeom>
        </p:spPr>
      </p:pic>
      <p:sp>
        <p:nvSpPr>
          <p:cNvPr id="14" name="Text 6"/>
          <p:cNvSpPr/>
          <p:nvPr/>
        </p:nvSpPr>
        <p:spPr>
          <a:xfrm>
            <a:off x="4983480" y="2938839"/>
            <a:ext cx="3931920" cy="640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b="1" dirty="0">
                <a:solidFill>
                  <a:srgbClr val="030A18"/>
                </a:solidFill>
              </a:rPr>
              <a:t>工程化</a:t>
            </a:r>
            <a:endParaRPr lang="en-US" sz="1200" dirty="0"/>
          </a:p>
          <a:p>
            <a:pPr marL="0" indent="0">
              <a:buNone/>
            </a:pPr>
            <a:r>
              <a:rPr lang="en-US" sz="1000" dirty="0">
                <a:solidFill>
                  <a:srgbClr val="030A18"/>
                </a:solidFill>
              </a:rPr>
              <a:t>管道化建图与评分流程，输出版本化产物</a:t>
            </a:r>
            <a:endParaRPr lang="en-US" sz="12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C957D8A7-49B8-F617-0A38-1339B8088D59}"/>
              </a:ext>
            </a:extLst>
          </p:cNvPr>
          <p:cNvSpPr/>
          <p:nvPr/>
        </p:nvSpPr>
        <p:spPr>
          <a:xfrm>
            <a:off x="-60606" y="274320"/>
            <a:ext cx="334926" cy="50292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74320" y="274320"/>
            <a:ext cx="8595360" cy="5029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zh-CN" altLang="en-US" sz="2400" b="1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总结</a:t>
            </a:r>
            <a:endParaRPr lang="en-US" altLang="zh-CN" sz="2400" b="1" dirty="0"/>
          </a:p>
        </p:txBody>
      </p:sp>
      <p:sp>
        <p:nvSpPr>
          <p:cNvPr id="3" name="Text 1"/>
          <p:cNvSpPr/>
          <p:nvPr/>
        </p:nvSpPr>
        <p:spPr>
          <a:xfrm>
            <a:off x="246675" y="833593"/>
            <a:ext cx="8440125" cy="3200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b="1" dirty="0">
                <a:solidFill>
                  <a:srgbClr val="030A18"/>
                </a:solidFill>
              </a:rPr>
              <a:t>- </a:t>
            </a:r>
            <a:r>
              <a:rPr lang="en-US" b="1" dirty="0" err="1">
                <a:solidFill>
                  <a:srgbClr val="030A18"/>
                </a:solidFill>
              </a:rPr>
              <a:t>完成全链路构建</a:t>
            </a:r>
            <a:r>
              <a:rPr lang="en-US" b="1" dirty="0">
                <a:solidFill>
                  <a:srgbClr val="030A18"/>
                </a:solidFill>
              </a:rPr>
              <a:t>：</a:t>
            </a:r>
            <a:r>
              <a:rPr lang="en-US" sz="1400" dirty="0">
                <a:solidFill>
                  <a:srgbClr val="030A18"/>
                </a:solidFill>
              </a:rPr>
              <a:t> 从多源数据采集、评分、分类，到 Neo4j 图谱建模和 Web 可视化，实现了完整的课程推荐平台。
- </a:t>
            </a:r>
            <a:r>
              <a:rPr lang="en-US" b="1" dirty="0" err="1">
                <a:solidFill>
                  <a:srgbClr val="030A18"/>
                </a:solidFill>
              </a:rPr>
              <a:t>融合</a:t>
            </a:r>
            <a:r>
              <a:rPr lang="en-US" b="1" dirty="0">
                <a:solidFill>
                  <a:srgbClr val="030A18"/>
                </a:solidFill>
              </a:rPr>
              <a:t> LLM 与规则：</a:t>
            </a:r>
            <a:r>
              <a:rPr lang="en-US" sz="1400" dirty="0">
                <a:solidFill>
                  <a:srgbClr val="030A18"/>
                </a:solidFill>
              </a:rPr>
              <a:t> 利用 LLM 处理长尾课程并结合人工关键词规则，实现高覆盖率且可解释的主题分类。
- </a:t>
            </a:r>
            <a:r>
              <a:rPr lang="en-US" b="1" dirty="0" err="1">
                <a:solidFill>
                  <a:srgbClr val="030A18"/>
                </a:solidFill>
              </a:rPr>
              <a:t>平台优势与应用</a:t>
            </a:r>
            <a:r>
              <a:rPr lang="en-US" b="1" dirty="0">
                <a:solidFill>
                  <a:srgbClr val="030A18"/>
                </a:solidFill>
              </a:rPr>
              <a:t>：</a:t>
            </a:r>
            <a:r>
              <a:rPr lang="en-US" sz="1400" dirty="0">
                <a:solidFill>
                  <a:srgbClr val="030A18"/>
                </a:solidFill>
              </a:rPr>
              <a:t> 交互式图谱助力探索学习路径，个性化课程库促进知识共享，适用于科研学习、课程规划等场景。
- </a:t>
            </a:r>
            <a:r>
              <a:rPr lang="en-US" b="1" dirty="0" err="1">
                <a:solidFill>
                  <a:srgbClr val="030A18"/>
                </a:solidFill>
              </a:rPr>
              <a:t>展望未来</a:t>
            </a:r>
            <a:r>
              <a:rPr lang="en-US" b="1" dirty="0">
                <a:solidFill>
                  <a:srgbClr val="030A18"/>
                </a:solidFill>
              </a:rPr>
              <a:t>：</a:t>
            </a:r>
            <a:r>
              <a:rPr lang="en-US" sz="1400" dirty="0">
                <a:solidFill>
                  <a:srgbClr val="030A18"/>
                </a:solidFill>
              </a:rPr>
              <a:t> 继续提升评分模型、分类鲁棒性与推荐算法，优化前端体验，扩展知识图谱应用。</a:t>
            </a:r>
            <a:endParaRPr lang="en-US" dirty="0"/>
          </a:p>
        </p:txBody>
      </p:sp>
      <p:sp>
        <p:nvSpPr>
          <p:cNvPr id="5" name="Text 2"/>
          <p:cNvSpPr/>
          <p:nvPr/>
        </p:nvSpPr>
        <p:spPr>
          <a:xfrm>
            <a:off x="3795824" y="4240264"/>
            <a:ext cx="457200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en-US" sz="1600" b="1" dirty="0">
                <a:solidFill>
                  <a:srgbClr val="030A18"/>
                </a:solidFill>
              </a:rPr>
              <a:t>感谢聆听!</a:t>
            </a:r>
            <a:endParaRPr lang="en-US" sz="16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9597B7B-9F26-99B5-1BDB-C961C296322F}"/>
              </a:ext>
            </a:extLst>
          </p:cNvPr>
          <p:cNvSpPr/>
          <p:nvPr/>
        </p:nvSpPr>
        <p:spPr>
          <a:xfrm>
            <a:off x="-60606" y="274320"/>
            <a:ext cx="334926" cy="50292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2644329" y="792254"/>
            <a:ext cx="5733197" cy="3558999"/>
            <a:chOff x="3426679" y="1095244"/>
            <a:chExt cx="7644263" cy="4745332"/>
          </a:xfrm>
        </p:grpSpPr>
        <p:sp>
          <p:nvSpPr>
            <p:cNvPr id="129" name="文本框 128"/>
            <p:cNvSpPr txBox="1"/>
            <p:nvPr/>
          </p:nvSpPr>
          <p:spPr>
            <a:xfrm>
              <a:off x="3426679" y="1095244"/>
              <a:ext cx="7644263" cy="523220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normAutofit/>
            </a:bodyPr>
            <a:lstStyle/>
            <a:p>
              <a:pPr>
                <a:defRPr/>
              </a:pPr>
              <a:r>
                <a:rPr lang="en-US" altLang="zh-CN" sz="2100" b="1" spc="300" dirty="0">
                  <a:cs typeface="+mn-ea"/>
                  <a:sym typeface="+mn-lt"/>
                </a:rPr>
                <a:t>01 </a:t>
              </a:r>
              <a:r>
                <a:rPr lang="zh-CN" altLang="en-US" sz="2100" b="1" spc="300" dirty="0">
                  <a:cs typeface="+mn-ea"/>
                  <a:sym typeface="+mn-lt"/>
                </a:rPr>
                <a:t>实验目标</a:t>
              </a:r>
            </a:p>
          </p:txBody>
        </p:sp>
        <p:sp>
          <p:nvSpPr>
            <p:cNvPr id="134" name="文本框 133"/>
            <p:cNvSpPr txBox="1"/>
            <p:nvPr/>
          </p:nvSpPr>
          <p:spPr>
            <a:xfrm>
              <a:off x="3426679" y="1939666"/>
              <a:ext cx="7644263" cy="523220"/>
            </a:xfrm>
            <a:prstGeom prst="rect">
              <a:avLst/>
            </a:prstGeom>
            <a:noFill/>
          </p:spPr>
          <p:txBody>
            <a:bodyPr wrap="square" rtlCol="0" anchor="ctr" anchorCtr="0">
              <a:normAutofit lnSpcReduction="10000"/>
            </a:bodyPr>
            <a:lstStyle/>
            <a:p>
              <a:pPr lvl="0">
                <a:defRPr/>
              </a:pPr>
              <a:r>
                <a:rPr lang="en-US" altLang="zh-CN" sz="2100" b="1" spc="300" dirty="0">
                  <a:cs typeface="+mn-ea"/>
                  <a:sym typeface="+mn-lt"/>
                </a:rPr>
                <a:t>02 </a:t>
              </a:r>
              <a:r>
                <a:rPr lang="zh-CN" altLang="en-US" sz="2100" b="1" spc="300" dirty="0">
                  <a:cs typeface="+mn-ea"/>
                  <a:sym typeface="+mn-lt"/>
                </a:rPr>
                <a:t>环境与数据</a:t>
              </a:r>
            </a:p>
          </p:txBody>
        </p:sp>
        <p:sp>
          <p:nvSpPr>
            <p:cNvPr id="139" name="文本框 138"/>
            <p:cNvSpPr txBox="1"/>
            <p:nvPr/>
          </p:nvSpPr>
          <p:spPr>
            <a:xfrm>
              <a:off x="3426679" y="2784088"/>
              <a:ext cx="7644263" cy="523220"/>
            </a:xfrm>
            <a:prstGeom prst="rect">
              <a:avLst/>
            </a:prstGeom>
            <a:noFill/>
          </p:spPr>
          <p:txBody>
            <a:bodyPr wrap="square" rtlCol="0" anchor="ctr" anchorCtr="0">
              <a:normAutofit lnSpcReduction="10000"/>
            </a:bodyPr>
            <a:lstStyle/>
            <a:p>
              <a:pPr>
                <a:defRPr/>
              </a:pPr>
              <a:r>
                <a:rPr lang="en-US" altLang="zh-CN" sz="2100" b="1" spc="300" dirty="0">
                  <a:cs typeface="+mn-ea"/>
                  <a:sym typeface="+mn-lt"/>
                </a:rPr>
                <a:t>03 </a:t>
              </a:r>
              <a:r>
                <a:rPr lang="zh-CN" altLang="en-US" sz="2100" b="1" spc="300" dirty="0">
                  <a:cs typeface="+mn-ea"/>
                  <a:sym typeface="+mn-lt"/>
                </a:rPr>
                <a:t>网站功能展示</a:t>
              </a:r>
            </a:p>
          </p:txBody>
        </p:sp>
        <p:sp>
          <p:nvSpPr>
            <p:cNvPr id="144" name="文本框 143"/>
            <p:cNvSpPr txBox="1"/>
            <p:nvPr/>
          </p:nvSpPr>
          <p:spPr>
            <a:xfrm>
              <a:off x="3426679" y="3628510"/>
              <a:ext cx="7642800" cy="523220"/>
            </a:xfrm>
            <a:prstGeom prst="rect">
              <a:avLst/>
            </a:prstGeom>
            <a:noFill/>
          </p:spPr>
          <p:txBody>
            <a:bodyPr wrap="square" rtlCol="0" anchor="ctr" anchorCtr="0">
              <a:normAutofit lnSpcReduction="10000"/>
            </a:bodyPr>
            <a:lstStyle/>
            <a:p>
              <a:pPr lvl="0">
                <a:defRPr/>
              </a:pPr>
              <a:r>
                <a:rPr lang="en-US" altLang="zh-CN" sz="2100" b="1" spc="300" dirty="0">
                  <a:cs typeface="+mn-ea"/>
                  <a:sym typeface="+mn-lt"/>
                </a:rPr>
                <a:t>04 </a:t>
              </a:r>
              <a:r>
                <a:rPr lang="zh-CN" altLang="en-US" sz="2100" b="1" spc="300" dirty="0">
                  <a:cs typeface="+mn-ea"/>
                  <a:sym typeface="+mn-lt"/>
                </a:rPr>
                <a:t>流程与方法</a:t>
              </a:r>
            </a:p>
          </p:txBody>
        </p:sp>
        <p:sp>
          <p:nvSpPr>
            <p:cNvPr id="149" name="文本框 148"/>
            <p:cNvSpPr txBox="1"/>
            <p:nvPr/>
          </p:nvSpPr>
          <p:spPr>
            <a:xfrm>
              <a:off x="3426679" y="4472932"/>
              <a:ext cx="7642800" cy="523220"/>
            </a:xfrm>
            <a:prstGeom prst="rect">
              <a:avLst/>
            </a:prstGeom>
            <a:noFill/>
          </p:spPr>
          <p:txBody>
            <a:bodyPr wrap="square" rtlCol="0" anchor="ctr" anchorCtr="0">
              <a:normAutofit lnSpcReduction="10000"/>
            </a:bodyPr>
            <a:lstStyle/>
            <a:p>
              <a:pPr lvl="0">
                <a:defRPr/>
              </a:pPr>
              <a:r>
                <a:rPr lang="en-US" altLang="zh-CN" sz="2100" b="1" spc="300" dirty="0">
                  <a:cs typeface="+mn-ea"/>
                  <a:sym typeface="+mn-lt"/>
                </a:rPr>
                <a:t>05 </a:t>
              </a:r>
              <a:r>
                <a:rPr lang="zh-CN" altLang="en-US" sz="2100" b="1" spc="300" dirty="0">
                  <a:cs typeface="+mn-ea"/>
                  <a:sym typeface="+mn-lt"/>
                </a:rPr>
                <a:t>操作过程</a:t>
              </a:r>
            </a:p>
          </p:txBody>
        </p:sp>
        <p:sp>
          <p:nvSpPr>
            <p:cNvPr id="154" name="文本框 153"/>
            <p:cNvSpPr txBox="1"/>
            <p:nvPr/>
          </p:nvSpPr>
          <p:spPr>
            <a:xfrm>
              <a:off x="3426679" y="5317356"/>
              <a:ext cx="7642800" cy="523220"/>
            </a:xfrm>
            <a:prstGeom prst="rect">
              <a:avLst/>
            </a:prstGeom>
            <a:noFill/>
          </p:spPr>
          <p:txBody>
            <a:bodyPr wrap="square" rtlCol="0" anchor="ctr" anchorCtr="0">
              <a:normAutofit lnSpcReduction="10000"/>
            </a:bodyPr>
            <a:lstStyle/>
            <a:p>
              <a:pPr lvl="0">
                <a:defRPr/>
              </a:pPr>
              <a:r>
                <a:rPr lang="en-US" altLang="zh-CN" sz="2100" b="1" spc="300" dirty="0">
                  <a:cs typeface="+mn-ea"/>
                  <a:sym typeface="+mn-lt"/>
                </a:rPr>
                <a:t>06</a:t>
              </a:r>
              <a:r>
                <a:rPr lang="zh-CN" altLang="en-US" sz="2100" b="1" spc="300" dirty="0">
                  <a:cs typeface="+mn-ea"/>
                  <a:sym typeface="+mn-lt"/>
                </a:rPr>
                <a:t>总结与展望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74320" y="274320"/>
            <a:ext cx="8595360" cy="5029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400" b="1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实验目标</a:t>
            </a:r>
            <a:endParaRPr lang="en-US" sz="2400" b="1" dirty="0"/>
          </a:p>
        </p:txBody>
      </p:sp>
      <p:sp>
        <p:nvSpPr>
          <p:cNvPr id="3" name="Shape 1"/>
          <p:cNvSpPr/>
          <p:nvPr/>
        </p:nvSpPr>
        <p:spPr>
          <a:xfrm>
            <a:off x="457200" y="1417320"/>
            <a:ext cx="4023360" cy="1005840"/>
          </a:xfrm>
          <a:prstGeom prst="roundRect">
            <a:avLst>
              <a:gd name="adj" fmla="val 4545"/>
            </a:avLst>
          </a:prstGeom>
          <a:solidFill>
            <a:srgbClr val="F5F5F5"/>
          </a:solidFill>
          <a:ln w="12700">
            <a:solidFill>
              <a:srgbClr val="97B1DF"/>
            </a:solidFill>
            <a:prstDash val="dash"/>
          </a:ln>
        </p:spPr>
        <p:txBody>
          <a:bodyPr/>
          <a:lstStyle/>
          <a:p>
            <a:endParaRPr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0080" y="1645920"/>
            <a:ext cx="365760" cy="36576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143000" y="1554480"/>
            <a:ext cx="329184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400" b="1" dirty="0">
                <a:solidFill>
                  <a:srgbClr val="030A18"/>
                </a:solidFill>
              </a:rPr>
              <a:t>课程数据采集与质量评估</a:t>
            </a:r>
            <a:endParaRPr lang="en-US" sz="1400" dirty="0"/>
          </a:p>
        </p:txBody>
      </p:sp>
      <p:sp>
        <p:nvSpPr>
          <p:cNvPr id="6" name="Text 3"/>
          <p:cNvSpPr/>
          <p:nvPr/>
        </p:nvSpPr>
        <p:spPr>
          <a:xfrm>
            <a:off x="1143000" y="1920240"/>
            <a:ext cx="329184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000" dirty="0">
                <a:solidFill>
                  <a:srgbClr val="030A18"/>
                </a:solidFill>
              </a:rPr>
              <a:t>整合多平台课程数据并进行权威性、热度及完整性评估</a:t>
            </a:r>
            <a:endParaRPr lang="en-US" sz="1000" dirty="0"/>
          </a:p>
        </p:txBody>
      </p:sp>
      <p:sp>
        <p:nvSpPr>
          <p:cNvPr id="7" name="Shape 4"/>
          <p:cNvSpPr/>
          <p:nvPr/>
        </p:nvSpPr>
        <p:spPr>
          <a:xfrm>
            <a:off x="4663440" y="1417320"/>
            <a:ext cx="4023360" cy="1005840"/>
          </a:xfrm>
          <a:prstGeom prst="roundRect">
            <a:avLst>
              <a:gd name="adj" fmla="val 4545"/>
            </a:avLst>
          </a:prstGeom>
          <a:solidFill>
            <a:srgbClr val="F5F5F5"/>
          </a:solidFill>
          <a:ln w="12700">
            <a:solidFill>
              <a:srgbClr val="97B1DF"/>
            </a:solidFill>
            <a:prstDash val="dash"/>
          </a:ln>
        </p:spPr>
        <p:txBody>
          <a:bodyPr/>
          <a:lstStyle/>
          <a:p>
            <a:endParaRPr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846320" y="1645920"/>
            <a:ext cx="365760" cy="36576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349240" y="1554480"/>
            <a:ext cx="329184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400" b="1" dirty="0">
                <a:solidFill>
                  <a:srgbClr val="030A18"/>
                </a:solidFill>
              </a:rPr>
              <a:t>主题分类</a:t>
            </a:r>
            <a:endParaRPr lang="en-US" sz="1400" dirty="0"/>
          </a:p>
        </p:txBody>
      </p:sp>
      <p:sp>
        <p:nvSpPr>
          <p:cNvPr id="10" name="Text 6"/>
          <p:cNvSpPr/>
          <p:nvPr/>
        </p:nvSpPr>
        <p:spPr>
          <a:xfrm>
            <a:off x="5349240" y="1920240"/>
            <a:ext cx="329184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000" dirty="0">
                <a:solidFill>
                  <a:srgbClr val="030A18"/>
                </a:solidFill>
              </a:rPr>
              <a:t>使用规则与 LLM 分类课程主题与子主题</a:t>
            </a:r>
            <a:endParaRPr lang="en-US" sz="1000" dirty="0"/>
          </a:p>
        </p:txBody>
      </p:sp>
      <p:sp>
        <p:nvSpPr>
          <p:cNvPr id="11" name="Shape 7"/>
          <p:cNvSpPr/>
          <p:nvPr/>
        </p:nvSpPr>
        <p:spPr>
          <a:xfrm>
            <a:off x="457200" y="2606040"/>
            <a:ext cx="4023360" cy="1005840"/>
          </a:xfrm>
          <a:prstGeom prst="roundRect">
            <a:avLst>
              <a:gd name="adj" fmla="val 4545"/>
            </a:avLst>
          </a:prstGeom>
          <a:solidFill>
            <a:srgbClr val="F5F5F5"/>
          </a:solidFill>
          <a:ln w="12700">
            <a:solidFill>
              <a:srgbClr val="97B1DF"/>
            </a:solidFill>
            <a:prstDash val="dash"/>
          </a:ln>
        </p:spPr>
        <p:txBody>
          <a:bodyPr/>
          <a:lstStyle/>
          <a:p>
            <a:endParaRPr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40080" y="2834640"/>
            <a:ext cx="365760" cy="365760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143000" y="2743200"/>
            <a:ext cx="329184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400" b="1" dirty="0">
                <a:solidFill>
                  <a:srgbClr val="030A18"/>
                </a:solidFill>
              </a:rPr>
              <a:t>图谱建模</a:t>
            </a:r>
            <a:endParaRPr lang="en-US" sz="1400" dirty="0"/>
          </a:p>
        </p:txBody>
      </p:sp>
      <p:sp>
        <p:nvSpPr>
          <p:cNvPr id="14" name="Text 9"/>
          <p:cNvSpPr/>
          <p:nvPr/>
        </p:nvSpPr>
        <p:spPr>
          <a:xfrm>
            <a:off x="1143000" y="3108960"/>
            <a:ext cx="329184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000" dirty="0">
                <a:solidFill>
                  <a:srgbClr val="030A18"/>
                </a:solidFill>
              </a:rPr>
              <a:t>在 Neo4j 中建模 Topic–SubTopic–Course 层级关系</a:t>
            </a:r>
            <a:endParaRPr lang="en-US" sz="1000" dirty="0"/>
          </a:p>
        </p:txBody>
      </p:sp>
      <p:sp>
        <p:nvSpPr>
          <p:cNvPr id="15" name="Shape 10"/>
          <p:cNvSpPr/>
          <p:nvPr/>
        </p:nvSpPr>
        <p:spPr>
          <a:xfrm>
            <a:off x="4663440" y="2606040"/>
            <a:ext cx="4023360" cy="1005840"/>
          </a:xfrm>
          <a:prstGeom prst="roundRect">
            <a:avLst>
              <a:gd name="adj" fmla="val 4545"/>
            </a:avLst>
          </a:prstGeom>
          <a:solidFill>
            <a:srgbClr val="F5F5F5"/>
          </a:solidFill>
          <a:ln w="12700">
            <a:solidFill>
              <a:srgbClr val="97B1DF"/>
            </a:solidFill>
            <a:prstDash val="dash"/>
          </a:ln>
        </p:spPr>
        <p:txBody>
          <a:bodyPr/>
          <a:lstStyle/>
          <a:p>
            <a:endParaRPr/>
          </a:p>
        </p:txBody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846320" y="2834640"/>
            <a:ext cx="365760" cy="365760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5349240" y="2743200"/>
            <a:ext cx="329184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400" b="1" dirty="0">
                <a:solidFill>
                  <a:srgbClr val="030A18"/>
                </a:solidFill>
              </a:rPr>
              <a:t>可视化与个性化</a:t>
            </a:r>
            <a:endParaRPr lang="en-US" sz="1400" dirty="0"/>
          </a:p>
        </p:txBody>
      </p:sp>
      <p:sp>
        <p:nvSpPr>
          <p:cNvPr id="18" name="Text 12"/>
          <p:cNvSpPr/>
          <p:nvPr/>
        </p:nvSpPr>
        <p:spPr>
          <a:xfrm>
            <a:off x="5349240" y="3108960"/>
            <a:ext cx="329184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000" dirty="0">
                <a:solidFill>
                  <a:srgbClr val="030A18"/>
                </a:solidFill>
              </a:rPr>
              <a:t>通过 Web 实现图谱可视化并构建用户课程库</a:t>
            </a:r>
            <a:endParaRPr lang="en-US" sz="1000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3AF3BA66-6877-9F99-3C12-97C0773ACFD0}"/>
              </a:ext>
            </a:extLst>
          </p:cNvPr>
          <p:cNvSpPr/>
          <p:nvPr/>
        </p:nvSpPr>
        <p:spPr>
          <a:xfrm>
            <a:off x="-60606" y="274320"/>
            <a:ext cx="334926" cy="50292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74320" y="274320"/>
            <a:ext cx="8595360" cy="5029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400" b="1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环境与数据</a:t>
            </a:r>
            <a:endParaRPr lang="en-US" sz="2400" b="1" dirty="0"/>
          </a:p>
        </p:txBody>
      </p:sp>
      <p:sp>
        <p:nvSpPr>
          <p:cNvPr id="3" name="Shape 1"/>
          <p:cNvSpPr/>
          <p:nvPr/>
        </p:nvSpPr>
        <p:spPr>
          <a:xfrm>
            <a:off x="320040" y="1027104"/>
            <a:ext cx="4160520" cy="2453995"/>
          </a:xfrm>
          <a:prstGeom prst="roundRect">
            <a:avLst>
              <a:gd name="adj" fmla="val 1923"/>
            </a:avLst>
          </a:prstGeom>
          <a:solidFill>
            <a:srgbClr val="F5F5F5"/>
          </a:solidFill>
          <a:ln w="12700">
            <a:solidFill>
              <a:srgbClr val="97B1DF"/>
            </a:solidFill>
            <a:prstDash val="dash"/>
          </a:ln>
        </p:spPr>
        <p:txBody>
          <a:bodyPr/>
          <a:lstStyle/>
          <a:p>
            <a:endParaRPr/>
          </a:p>
        </p:txBody>
      </p:sp>
      <p:sp>
        <p:nvSpPr>
          <p:cNvPr id="4" name="Text 2"/>
          <p:cNvSpPr/>
          <p:nvPr/>
        </p:nvSpPr>
        <p:spPr>
          <a:xfrm>
            <a:off x="548640" y="1439649"/>
            <a:ext cx="393192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400" b="1" dirty="0">
                <a:solidFill>
                  <a:srgbClr val="030A18"/>
                </a:solidFill>
              </a:rPr>
              <a:t>开发环境</a:t>
            </a:r>
            <a:endParaRPr lang="en-US" sz="14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0080" y="1910139"/>
            <a:ext cx="274320" cy="27432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914400" y="1874520"/>
            <a:ext cx="347472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600" dirty="0">
                <a:solidFill>
                  <a:srgbClr val="030A18"/>
                </a:solidFill>
              </a:rPr>
              <a:t>Django</a:t>
            </a:r>
            <a:endParaRPr lang="en-US" sz="160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979782" y="1863622"/>
            <a:ext cx="274320" cy="27432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2254102" y="1882229"/>
            <a:ext cx="347472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600" dirty="0">
                <a:solidFill>
                  <a:srgbClr val="030A18"/>
                </a:solidFill>
              </a:rPr>
              <a:t>Py2Neo</a:t>
            </a:r>
            <a:endParaRPr lang="en-US" sz="16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319484" y="1872260"/>
            <a:ext cx="274320" cy="27432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3685244" y="1867344"/>
            <a:ext cx="347472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600" dirty="0">
                <a:solidFill>
                  <a:srgbClr val="030A18"/>
                </a:solidFill>
              </a:rPr>
              <a:t>Scrapy</a:t>
            </a:r>
            <a:endParaRPr lang="en-US" sz="160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40080" y="2470209"/>
            <a:ext cx="274320" cy="274320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14400" y="2467949"/>
            <a:ext cx="347472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600" dirty="0">
                <a:solidFill>
                  <a:srgbClr val="030A18"/>
                </a:solidFill>
              </a:rPr>
              <a:t>SQLite</a:t>
            </a:r>
            <a:endParaRPr lang="en-US" sz="16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979782" y="2441899"/>
            <a:ext cx="274320" cy="274320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2254102" y="2470209"/>
            <a:ext cx="347472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600" dirty="0">
                <a:solidFill>
                  <a:srgbClr val="030A18"/>
                </a:solidFill>
              </a:rPr>
              <a:t>Neo4j</a:t>
            </a:r>
            <a:endParaRPr lang="en-US" sz="1600" dirty="0"/>
          </a:p>
        </p:txBody>
      </p:sp>
      <p:sp>
        <p:nvSpPr>
          <p:cNvPr id="15" name="Shape 8"/>
          <p:cNvSpPr/>
          <p:nvPr/>
        </p:nvSpPr>
        <p:spPr>
          <a:xfrm>
            <a:off x="4572000" y="1514076"/>
            <a:ext cx="4160520" cy="2453995"/>
          </a:xfrm>
          <a:prstGeom prst="roundRect">
            <a:avLst>
              <a:gd name="adj" fmla="val 1923"/>
            </a:avLst>
          </a:prstGeom>
          <a:solidFill>
            <a:srgbClr val="F5F5F5"/>
          </a:solidFill>
          <a:ln w="12700">
            <a:solidFill>
              <a:srgbClr val="97B1DF"/>
            </a:solidFill>
            <a:prstDash val="dash"/>
          </a:ln>
        </p:spPr>
        <p:txBody>
          <a:bodyPr/>
          <a:lstStyle/>
          <a:p>
            <a:endParaRPr/>
          </a:p>
        </p:txBody>
      </p:sp>
      <p:sp>
        <p:nvSpPr>
          <p:cNvPr id="16" name="Text 9"/>
          <p:cNvSpPr/>
          <p:nvPr/>
        </p:nvSpPr>
        <p:spPr>
          <a:xfrm>
            <a:off x="4686300" y="1611499"/>
            <a:ext cx="393192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400" b="1" dirty="0" err="1">
                <a:solidFill>
                  <a:srgbClr val="030A18"/>
                </a:solidFill>
              </a:rPr>
              <a:t>数据来源</a:t>
            </a:r>
            <a:endParaRPr lang="en-US" sz="1400" dirty="0"/>
          </a:p>
        </p:txBody>
      </p:sp>
      <p:pic>
        <p:nvPicPr>
          <p:cNvPr id="18" name="Image 5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046720" y="1554480"/>
            <a:ext cx="457200" cy="457200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1A8BF3C8-07D9-94D3-80E6-C2CEBAC15FDF}"/>
              </a:ext>
            </a:extLst>
          </p:cNvPr>
          <p:cNvSpPr/>
          <p:nvPr/>
        </p:nvSpPr>
        <p:spPr>
          <a:xfrm>
            <a:off x="-60606" y="274320"/>
            <a:ext cx="334926" cy="50292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191F376C-9054-930E-5A99-4ABF9818A70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754880" y="1909210"/>
            <a:ext cx="2529122" cy="199227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74320" y="274320"/>
            <a:ext cx="8595360" cy="5029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zh-CN" altLang="en-US" sz="2400" b="1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网站</a:t>
            </a:r>
            <a:r>
              <a:rPr lang="en-US" sz="2400" b="1" dirty="0" err="1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功能</a:t>
            </a:r>
            <a:endParaRPr lang="en-US" sz="2400" b="1" dirty="0"/>
          </a:p>
        </p:txBody>
      </p:sp>
      <p:sp>
        <p:nvSpPr>
          <p:cNvPr id="3" name="Shape 1"/>
          <p:cNvSpPr/>
          <p:nvPr/>
        </p:nvSpPr>
        <p:spPr>
          <a:xfrm>
            <a:off x="457200" y="1429016"/>
            <a:ext cx="4114800" cy="1005840"/>
          </a:xfrm>
          <a:prstGeom prst="roundRect">
            <a:avLst>
              <a:gd name="adj" fmla="val 4545"/>
            </a:avLst>
          </a:prstGeom>
          <a:solidFill>
            <a:srgbClr val="F5F5F5"/>
          </a:solidFill>
          <a:ln w="12700">
            <a:solidFill>
              <a:srgbClr val="97B1DF"/>
            </a:solidFill>
            <a:prstDash val="dash"/>
          </a:ln>
        </p:spPr>
        <p:txBody>
          <a:bodyPr/>
          <a:lstStyle/>
          <a:p>
            <a:endParaRPr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0080" y="1657616"/>
            <a:ext cx="365760" cy="36576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143000" y="1566176"/>
            <a:ext cx="338328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400" b="1" dirty="0">
                <a:solidFill>
                  <a:srgbClr val="030A18"/>
                </a:solidFill>
              </a:rPr>
              <a:t>用户系统</a:t>
            </a:r>
            <a:endParaRPr lang="en-US" sz="1400" dirty="0"/>
          </a:p>
        </p:txBody>
      </p:sp>
      <p:sp>
        <p:nvSpPr>
          <p:cNvPr id="6" name="Text 3"/>
          <p:cNvSpPr/>
          <p:nvPr/>
        </p:nvSpPr>
        <p:spPr>
          <a:xfrm>
            <a:off x="1143000" y="1931936"/>
            <a:ext cx="338328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100" dirty="0" err="1">
                <a:solidFill>
                  <a:srgbClr val="030A18"/>
                </a:solidFill>
              </a:rPr>
              <a:t>注册</a:t>
            </a:r>
            <a:r>
              <a:rPr lang="en-US" sz="1100" dirty="0">
                <a:solidFill>
                  <a:srgbClr val="030A18"/>
                </a:solidFill>
              </a:rPr>
              <a:t>/</a:t>
            </a:r>
            <a:r>
              <a:rPr lang="en-US" sz="1100" dirty="0" err="1">
                <a:solidFill>
                  <a:srgbClr val="030A18"/>
                </a:solidFill>
              </a:rPr>
              <a:t>登录，创建个人课程库，增删收藏</a:t>
            </a:r>
            <a:endParaRPr lang="en-US" sz="1100" dirty="0"/>
          </a:p>
        </p:txBody>
      </p:sp>
      <p:sp>
        <p:nvSpPr>
          <p:cNvPr id="7" name="Shape 4"/>
          <p:cNvSpPr/>
          <p:nvPr/>
        </p:nvSpPr>
        <p:spPr>
          <a:xfrm>
            <a:off x="4572000" y="1828800"/>
            <a:ext cx="4114800" cy="1005840"/>
          </a:xfrm>
          <a:prstGeom prst="roundRect">
            <a:avLst>
              <a:gd name="adj" fmla="val 4545"/>
            </a:avLst>
          </a:prstGeom>
          <a:solidFill>
            <a:srgbClr val="F5F5F5"/>
          </a:solidFill>
          <a:ln w="12700">
            <a:solidFill>
              <a:srgbClr val="97B1DF"/>
            </a:solidFill>
            <a:prstDash val="dash"/>
          </a:ln>
        </p:spPr>
        <p:txBody>
          <a:bodyPr/>
          <a:lstStyle/>
          <a:p>
            <a:endParaRPr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754880" y="2057400"/>
            <a:ext cx="365760" cy="36576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257800" y="1965960"/>
            <a:ext cx="338328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400" b="1" dirty="0">
                <a:solidFill>
                  <a:srgbClr val="030A18"/>
                </a:solidFill>
              </a:rPr>
              <a:t>课程展示</a:t>
            </a:r>
            <a:endParaRPr lang="en-US" sz="1400" dirty="0"/>
          </a:p>
        </p:txBody>
      </p:sp>
      <p:sp>
        <p:nvSpPr>
          <p:cNvPr id="10" name="Text 6"/>
          <p:cNvSpPr/>
          <p:nvPr/>
        </p:nvSpPr>
        <p:spPr>
          <a:xfrm>
            <a:off x="5257800" y="2331720"/>
            <a:ext cx="338328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000" dirty="0">
                <a:solidFill>
                  <a:srgbClr val="030A18"/>
                </a:solidFill>
              </a:rPr>
              <a:t>点击知识点查看对应课程资源</a:t>
            </a:r>
            <a:endParaRPr lang="en-US" sz="1000" dirty="0"/>
          </a:p>
        </p:txBody>
      </p:sp>
      <p:sp>
        <p:nvSpPr>
          <p:cNvPr id="11" name="Shape 7"/>
          <p:cNvSpPr/>
          <p:nvPr/>
        </p:nvSpPr>
        <p:spPr>
          <a:xfrm>
            <a:off x="457200" y="2709176"/>
            <a:ext cx="4114800" cy="1005840"/>
          </a:xfrm>
          <a:prstGeom prst="roundRect">
            <a:avLst>
              <a:gd name="adj" fmla="val 4545"/>
            </a:avLst>
          </a:prstGeom>
          <a:solidFill>
            <a:srgbClr val="F5F5F5"/>
          </a:solidFill>
          <a:ln w="12700">
            <a:solidFill>
              <a:srgbClr val="97B1DF"/>
            </a:solidFill>
            <a:prstDash val="dash"/>
          </a:ln>
        </p:spPr>
        <p:txBody>
          <a:bodyPr/>
          <a:lstStyle/>
          <a:p>
            <a:endParaRPr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40080" y="2937776"/>
            <a:ext cx="365760" cy="365760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143000" y="2846336"/>
            <a:ext cx="338328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400" b="1" dirty="0">
                <a:solidFill>
                  <a:srgbClr val="030A18"/>
                </a:solidFill>
              </a:rPr>
              <a:t>搜索与筛选</a:t>
            </a:r>
            <a:endParaRPr lang="en-US" sz="1400" dirty="0"/>
          </a:p>
        </p:txBody>
      </p:sp>
      <p:sp>
        <p:nvSpPr>
          <p:cNvPr id="14" name="Text 9"/>
          <p:cNvSpPr/>
          <p:nvPr/>
        </p:nvSpPr>
        <p:spPr>
          <a:xfrm>
            <a:off x="1143000" y="3212096"/>
            <a:ext cx="338328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000" dirty="0">
                <a:solidFill>
                  <a:srgbClr val="030A18"/>
                </a:solidFill>
              </a:rPr>
              <a:t>关键词定位知识点，按学校/</a:t>
            </a:r>
            <a:r>
              <a:rPr lang="en-US" sz="1000" dirty="0" err="1">
                <a:solidFill>
                  <a:srgbClr val="030A18"/>
                </a:solidFill>
              </a:rPr>
              <a:t>教师快速筛选</a:t>
            </a:r>
            <a:endParaRPr lang="en-US" sz="1000" dirty="0"/>
          </a:p>
        </p:txBody>
      </p:sp>
      <p:sp>
        <p:nvSpPr>
          <p:cNvPr id="15" name="Shape 10"/>
          <p:cNvSpPr/>
          <p:nvPr/>
        </p:nvSpPr>
        <p:spPr>
          <a:xfrm>
            <a:off x="4572000" y="3108960"/>
            <a:ext cx="4114800" cy="1005840"/>
          </a:xfrm>
          <a:prstGeom prst="roundRect">
            <a:avLst>
              <a:gd name="adj" fmla="val 4545"/>
            </a:avLst>
          </a:prstGeom>
          <a:solidFill>
            <a:srgbClr val="F5F5F5"/>
          </a:solidFill>
          <a:ln w="12700">
            <a:solidFill>
              <a:srgbClr val="97B1DF"/>
            </a:solidFill>
            <a:prstDash val="dash"/>
          </a:ln>
        </p:spPr>
        <p:txBody>
          <a:bodyPr/>
          <a:lstStyle/>
          <a:p>
            <a:endParaRPr/>
          </a:p>
        </p:txBody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754880" y="3337560"/>
            <a:ext cx="365760" cy="365760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5257800" y="3246120"/>
            <a:ext cx="338328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400" b="1" dirty="0">
                <a:solidFill>
                  <a:srgbClr val="030A18"/>
                </a:solidFill>
              </a:rPr>
              <a:t>推荐与分享</a:t>
            </a:r>
            <a:endParaRPr lang="en-US" sz="1400" dirty="0"/>
          </a:p>
        </p:txBody>
      </p:sp>
      <p:sp>
        <p:nvSpPr>
          <p:cNvPr id="18" name="Text 12"/>
          <p:cNvSpPr/>
          <p:nvPr/>
        </p:nvSpPr>
        <p:spPr>
          <a:xfrm>
            <a:off x="5257800" y="3611880"/>
            <a:ext cx="338328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000" dirty="0">
                <a:solidFill>
                  <a:srgbClr val="030A18"/>
                </a:solidFill>
              </a:rPr>
              <a:t>按评分/热度排序，浏览他人公开图谱</a:t>
            </a:r>
            <a:endParaRPr lang="en-US" sz="1000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1308EF49-78AB-C307-6FE8-07032BF7EDB2}"/>
              </a:ext>
            </a:extLst>
          </p:cNvPr>
          <p:cNvSpPr/>
          <p:nvPr/>
        </p:nvSpPr>
        <p:spPr>
          <a:xfrm>
            <a:off x="-60606" y="274320"/>
            <a:ext cx="334926" cy="50292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D3CDA2E-8886-51AF-E0B3-7D1C248EAE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6747" y="901223"/>
            <a:ext cx="4469928" cy="205735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4FE0E28-40D3-E06E-30E5-724ED40D6F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6675" y="158351"/>
            <a:ext cx="3233638" cy="276620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51B2DDD-B2BE-5C6B-325B-4ADF2ADB82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2377" y="2300927"/>
            <a:ext cx="4240723" cy="2712898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A26BD9A7-26B4-13CC-E66D-4EB8DC19B48D}"/>
              </a:ext>
            </a:extLst>
          </p:cNvPr>
          <p:cNvSpPr txBox="1"/>
          <p:nvPr/>
        </p:nvSpPr>
        <p:spPr>
          <a:xfrm>
            <a:off x="1044493" y="439451"/>
            <a:ext cx="26813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/>
              <a:t>登录注册页面</a:t>
            </a:r>
          </a:p>
        </p:txBody>
      </p:sp>
    </p:spTree>
    <p:extLst>
      <p:ext uri="{BB962C8B-B14F-4D97-AF65-F5344CB8AC3E}">
        <p14:creationId xmlns:p14="http://schemas.microsoft.com/office/powerpoint/2010/main" val="3217396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5282142-1464-BF0C-6713-827614170C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739" y="1170607"/>
            <a:ext cx="6761833" cy="3717881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BE58FFAB-B9DE-98F2-7601-C8D91B4372AB}"/>
              </a:ext>
            </a:extLst>
          </p:cNvPr>
          <p:cNvSpPr txBox="1"/>
          <p:nvPr/>
        </p:nvSpPr>
        <p:spPr>
          <a:xfrm>
            <a:off x="6929728" y="648496"/>
            <a:ext cx="17224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/>
              <a:t>用户系统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16CE758-D92E-CD43-5850-4D3E2D0D770B}"/>
              </a:ext>
            </a:extLst>
          </p:cNvPr>
          <p:cNvSpPr txBox="1"/>
          <p:nvPr/>
        </p:nvSpPr>
        <p:spPr>
          <a:xfrm>
            <a:off x="2129183" y="159387"/>
            <a:ext cx="32535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/>
              <a:t>搜索与筛选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C90A415-43F8-36C4-5757-A6572D25BAAC}"/>
              </a:ext>
            </a:extLst>
          </p:cNvPr>
          <p:cNvSpPr txBox="1"/>
          <p:nvPr/>
        </p:nvSpPr>
        <p:spPr>
          <a:xfrm>
            <a:off x="6984548" y="3249675"/>
            <a:ext cx="29771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/>
              <a:t>图谱可视化</a:t>
            </a:r>
            <a:endParaRPr lang="en-US" altLang="zh-CN" sz="1400" b="1" dirty="0"/>
          </a:p>
          <a:p>
            <a:r>
              <a:rPr lang="zh-CN" altLang="en-US" sz="1400" b="1" dirty="0"/>
              <a:t>点击节点可查看相关课程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DEBDB06-610D-335F-A21B-1C7B1073BE7D}"/>
              </a:ext>
            </a:extLst>
          </p:cNvPr>
          <p:cNvSpPr txBox="1"/>
          <p:nvPr/>
        </p:nvSpPr>
        <p:spPr>
          <a:xfrm>
            <a:off x="0" y="701645"/>
            <a:ext cx="26813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/>
              <a:t>选择是否对个人图谱进行公开</a:t>
            </a:r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3C2BA3AD-7FAF-BE45-E835-ED87D9A2ED57}"/>
              </a:ext>
            </a:extLst>
          </p:cNvPr>
          <p:cNvCxnSpPr>
            <a:cxnSpLocks/>
          </p:cNvCxnSpPr>
          <p:nvPr/>
        </p:nvCxnSpPr>
        <p:spPr>
          <a:xfrm flipV="1">
            <a:off x="1340678" y="956273"/>
            <a:ext cx="288000" cy="67374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A37A61F4-8784-BF3F-8D6D-B9CB1F764FD1}"/>
              </a:ext>
            </a:extLst>
          </p:cNvPr>
          <p:cNvCxnSpPr>
            <a:cxnSpLocks/>
          </p:cNvCxnSpPr>
          <p:nvPr/>
        </p:nvCxnSpPr>
        <p:spPr>
          <a:xfrm flipH="1" flipV="1">
            <a:off x="2902226" y="406400"/>
            <a:ext cx="132535" cy="83047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068C48AA-0980-DF89-75F1-EF44B933D0A6}"/>
              </a:ext>
            </a:extLst>
          </p:cNvPr>
          <p:cNvCxnSpPr>
            <a:cxnSpLocks/>
          </p:cNvCxnSpPr>
          <p:nvPr/>
        </p:nvCxnSpPr>
        <p:spPr>
          <a:xfrm flipV="1">
            <a:off x="6802783" y="925974"/>
            <a:ext cx="363530" cy="61746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D4C82BFE-14D7-8B20-5B1C-FB905F98839F}"/>
              </a:ext>
            </a:extLst>
          </p:cNvPr>
          <p:cNvCxnSpPr>
            <a:cxnSpLocks/>
          </p:cNvCxnSpPr>
          <p:nvPr/>
        </p:nvCxnSpPr>
        <p:spPr>
          <a:xfrm>
            <a:off x="4616174" y="2540000"/>
            <a:ext cx="2756452" cy="64052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5506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F097C4-5F60-6E50-4B71-6219F903E3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9836C201-47DC-1DB0-6027-A2ED9ABC3C69}"/>
              </a:ext>
            </a:extLst>
          </p:cNvPr>
          <p:cNvSpPr txBox="1"/>
          <p:nvPr/>
        </p:nvSpPr>
        <p:spPr>
          <a:xfrm>
            <a:off x="74786" y="3511285"/>
            <a:ext cx="17224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/>
              <a:t>可自行添加课程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7778721-04C9-BB17-E057-BDFCE047A525}"/>
              </a:ext>
            </a:extLst>
          </p:cNvPr>
          <p:cNvSpPr txBox="1"/>
          <p:nvPr/>
        </p:nvSpPr>
        <p:spPr>
          <a:xfrm>
            <a:off x="7969523" y="3129184"/>
            <a:ext cx="29771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/>
              <a:t>收藏课程</a:t>
            </a:r>
            <a:endParaRPr lang="en-US" altLang="zh-CN" sz="1400" b="1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7E16D69-FA0C-6883-7302-61CC1598A47F}"/>
              </a:ext>
            </a:extLst>
          </p:cNvPr>
          <p:cNvSpPr txBox="1"/>
          <p:nvPr/>
        </p:nvSpPr>
        <p:spPr>
          <a:xfrm>
            <a:off x="1206817" y="95664"/>
            <a:ext cx="26813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/>
              <a:t>对图谱进行个性化增删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2B4DE41-5449-A263-456D-7F492877CC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16" y="648496"/>
            <a:ext cx="4720229" cy="2558371"/>
          </a:xfrm>
          <a:prstGeom prst="rect">
            <a:avLst/>
          </a:prstGeom>
        </p:spPr>
      </p:pic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4136C27D-80D3-E4C0-5F12-1DD6FAEC4B29}"/>
              </a:ext>
            </a:extLst>
          </p:cNvPr>
          <p:cNvCxnSpPr>
            <a:cxnSpLocks/>
          </p:cNvCxnSpPr>
          <p:nvPr/>
        </p:nvCxnSpPr>
        <p:spPr>
          <a:xfrm flipV="1">
            <a:off x="2294400" y="377735"/>
            <a:ext cx="0" cy="46156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图片 17">
            <a:extLst>
              <a:ext uri="{FF2B5EF4-FFF2-40B4-BE49-F238E27FC236}">
                <a16:creationId xmlns:a16="http://schemas.microsoft.com/office/drawing/2014/main" id="{870E66AB-272F-E181-AEAA-0884E6E390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3429" y="1893825"/>
            <a:ext cx="5584024" cy="2960981"/>
          </a:xfrm>
          <a:prstGeom prst="rect">
            <a:avLst/>
          </a:prstGeom>
        </p:spPr>
      </p:pic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E2D19EB7-9847-90C7-D823-899F9464DDF5}"/>
              </a:ext>
            </a:extLst>
          </p:cNvPr>
          <p:cNvCxnSpPr>
            <a:cxnSpLocks/>
          </p:cNvCxnSpPr>
          <p:nvPr/>
        </p:nvCxnSpPr>
        <p:spPr>
          <a:xfrm flipV="1">
            <a:off x="4440337" y="1311965"/>
            <a:ext cx="736846" cy="71102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C2C46F50-9912-0953-38C6-CA95DBC20FF0}"/>
              </a:ext>
            </a:extLst>
          </p:cNvPr>
          <p:cNvCxnSpPr>
            <a:cxnSpLocks/>
          </p:cNvCxnSpPr>
          <p:nvPr/>
        </p:nvCxnSpPr>
        <p:spPr>
          <a:xfrm flipH="1">
            <a:off x="1206817" y="2932389"/>
            <a:ext cx="927141" cy="63457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229000DB-5416-E022-6B05-C88C14ABB2B5}"/>
              </a:ext>
            </a:extLst>
          </p:cNvPr>
          <p:cNvCxnSpPr>
            <a:cxnSpLocks/>
          </p:cNvCxnSpPr>
          <p:nvPr/>
        </p:nvCxnSpPr>
        <p:spPr>
          <a:xfrm flipV="1">
            <a:off x="6149009" y="3356438"/>
            <a:ext cx="1905195" cy="73848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>
            <a:extLst>
              <a:ext uri="{FF2B5EF4-FFF2-40B4-BE49-F238E27FC236}">
                <a16:creationId xmlns:a16="http://schemas.microsoft.com/office/drawing/2014/main" id="{E3CD796C-674F-5DA7-22FE-5FBEF8756DE8}"/>
              </a:ext>
            </a:extLst>
          </p:cNvPr>
          <p:cNvSpPr txBox="1"/>
          <p:nvPr/>
        </p:nvSpPr>
        <p:spPr>
          <a:xfrm>
            <a:off x="5104049" y="1058787"/>
            <a:ext cx="22617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/>
              <a:t>选择排序方式</a:t>
            </a:r>
          </a:p>
        </p:txBody>
      </p:sp>
    </p:spTree>
    <p:extLst>
      <p:ext uri="{BB962C8B-B14F-4D97-AF65-F5344CB8AC3E}">
        <p14:creationId xmlns:p14="http://schemas.microsoft.com/office/powerpoint/2010/main" val="384264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4CB06A-6992-85A0-2FAD-5663364B1B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FB7B7FFA-C05C-9269-BC53-B7E36C0F93D5}"/>
              </a:ext>
            </a:extLst>
          </p:cNvPr>
          <p:cNvSpPr txBox="1"/>
          <p:nvPr/>
        </p:nvSpPr>
        <p:spPr>
          <a:xfrm>
            <a:off x="5889396" y="1545321"/>
            <a:ext cx="26813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/>
              <a:t>每日推荐页面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A263215-F495-3C06-1858-BC3D4D946E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603" y="598900"/>
            <a:ext cx="5324785" cy="2855059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92504377-A00D-B1B8-24B9-A24B1E7A61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3895" y="1926079"/>
            <a:ext cx="5280105" cy="2816963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669DC0AF-8D87-539B-2BBC-B731A7BA4E18}"/>
              </a:ext>
            </a:extLst>
          </p:cNvPr>
          <p:cNvSpPr txBox="1"/>
          <p:nvPr/>
        </p:nvSpPr>
        <p:spPr>
          <a:xfrm>
            <a:off x="2146026" y="248064"/>
            <a:ext cx="26813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/>
              <a:t>收藏夹页面</a:t>
            </a:r>
          </a:p>
        </p:txBody>
      </p:sp>
    </p:spTree>
    <p:extLst>
      <p:ext uri="{BB962C8B-B14F-4D97-AF65-F5344CB8AC3E}">
        <p14:creationId xmlns:p14="http://schemas.microsoft.com/office/powerpoint/2010/main" val="32827767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777</TotalTime>
  <Words>662</Words>
  <Application>Microsoft Office PowerPoint</Application>
  <PresentationFormat>全屏显示(16:9)</PresentationFormat>
  <Paragraphs>148</Paragraphs>
  <Slides>18</Slides>
  <Notes>13</Notes>
  <HiddenSlides>0</HiddenSlides>
  <MMClips>0</MMClips>
  <ScaleCrop>false</ScaleCrop>
  <HeadingPairs>
    <vt:vector size="6" baseType="variant">
      <vt:variant>
        <vt:lpstr>已用的字体</vt:lpstr>
      </vt:variant>
      <vt:variant>
        <vt:i4>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0" baseType="lpstr">
      <vt:lpstr>Arial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思齐 吴</cp:lastModifiedBy>
  <cp:revision>9</cp:revision>
  <dcterms:created xsi:type="dcterms:W3CDTF">2025-08-09T15:41:39Z</dcterms:created>
  <dcterms:modified xsi:type="dcterms:W3CDTF">2025-08-10T05:07:46Z</dcterms:modified>
</cp:coreProperties>
</file>